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341" r:id="rId2"/>
    <p:sldId id="516" r:id="rId3"/>
    <p:sldId id="342" r:id="rId4"/>
    <p:sldId id="257" r:id="rId5"/>
    <p:sldId id="517" r:id="rId6"/>
    <p:sldId id="518" r:id="rId7"/>
    <p:sldId id="519" r:id="rId8"/>
    <p:sldId id="520" r:id="rId9"/>
    <p:sldId id="521" r:id="rId10"/>
    <p:sldId id="522" r:id="rId11"/>
    <p:sldId id="523" r:id="rId12"/>
    <p:sldId id="524" r:id="rId13"/>
    <p:sldId id="525" r:id="rId14"/>
    <p:sldId id="526" r:id="rId15"/>
    <p:sldId id="527" r:id="rId16"/>
    <p:sldId id="528" r:id="rId17"/>
    <p:sldId id="529" r:id="rId18"/>
    <p:sldId id="530" r:id="rId19"/>
    <p:sldId id="531" r:id="rId20"/>
    <p:sldId id="532" r:id="rId21"/>
    <p:sldId id="533" r:id="rId22"/>
    <p:sldId id="534" r:id="rId23"/>
    <p:sldId id="512" r:id="rId24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0000"/>
    <a:srgbClr val="FF0000"/>
    <a:srgbClr val="FFFFFF"/>
    <a:srgbClr val="E1DB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40" d="100"/>
          <a:sy n="140" d="100"/>
        </p:scale>
        <p:origin x="-120" y="-360"/>
      </p:cViewPr>
      <p:guideLst>
        <p:guide orient="horz" pos="1597"/>
        <p:guide pos="2538"/>
      </p:guideLst>
    </p:cSldViewPr>
  </p:slideViewPr>
  <p:outlineViewPr>
    <p:cViewPr>
      <p:scale>
        <a:sx n="33" d="100"/>
        <a:sy n="33" d="100"/>
      </p:scale>
      <p:origin x="0" y="262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handoutMaster" Target="handoutMasters/handoutMaster1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charset="0"/>
              </a:defRPr>
            </a:lvl1pPr>
          </a:lstStyle>
          <a:p>
            <a:pPr>
              <a:defRPr/>
            </a:pPr>
            <a:fld id="{7E87875E-BE80-9745-B369-4F4A7AB5E016}" type="datetime1">
              <a:rPr lang="en-US"/>
              <a:pPr>
                <a:defRPr/>
              </a:pPr>
              <a:t>3/7/15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charset="0"/>
              </a:defRPr>
            </a:lvl1pPr>
          </a:lstStyle>
          <a:p>
            <a:pPr>
              <a:defRPr/>
            </a:pPr>
            <a:fld id="{4961A077-CBFC-8247-8C5F-B9A3C2BF59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4172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charset="0"/>
              </a:defRPr>
            </a:lvl1pPr>
          </a:lstStyle>
          <a:p>
            <a:pPr>
              <a:defRPr/>
            </a:pPr>
            <a:fld id="{73D7B332-3177-764B-A596-DBF05F42396E}" type="datetime1">
              <a:rPr lang="en-US"/>
              <a:pPr>
                <a:defRPr/>
              </a:pPr>
              <a:t>3/7/15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charset="0"/>
              </a:defRPr>
            </a:lvl1pPr>
          </a:lstStyle>
          <a:p>
            <a:pPr>
              <a:defRPr/>
            </a:pPr>
            <a:fld id="{F3969550-FBCF-404B-9FAA-7B1DCDF2C4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7202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28" charset="-128"/>
        <a:cs typeface="ＭＳ Ｐゴシック" pitchFamily="-28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2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2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2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28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33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B3FFF4B-E412-C745-93BD-787B82CED00B}" type="slidenum">
              <a:rPr lang="en-US" sz="1300">
                <a:latin typeface="Calibri" charset="0"/>
              </a:rPr>
              <a:pPr eaLnBrk="1" hangingPunct="1"/>
              <a:t>6</a:t>
            </a:fld>
            <a:endParaRPr lang="en-US" sz="1300">
              <a:latin typeface="Calibri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2514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352906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C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76200" y="6429375"/>
            <a:ext cx="6705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2000" b="1" dirty="0" smtClean="0">
                <a:solidFill>
                  <a:schemeClr val="bg1"/>
                </a:solidFill>
                <a:latin typeface="Calibri" charset="0"/>
                <a:cs typeface="Calibri" charset="0"/>
              </a:rPr>
              <a:t>RNA sequencing and analysis</a:t>
            </a:r>
            <a:endParaRPr lang="en-US" sz="2000" b="1" dirty="0" smtClean="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6705600" y="6396038"/>
            <a:ext cx="2362200" cy="4572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defRPr/>
            </a:pPr>
            <a:r>
              <a:rPr lang="en-US" b="1" smtClean="0">
                <a:cs typeface="Arial" charset="0"/>
              </a:rPr>
              <a:t>bio</a:t>
            </a:r>
            <a:r>
              <a:rPr lang="en-US" smtClean="0">
                <a:cs typeface="Arial" charset="0"/>
              </a:rPr>
              <a:t>informatics</a:t>
            </a:r>
            <a:r>
              <a:rPr lang="en-US" sz="1400" smtClean="0">
                <a:cs typeface="Arial" charset="0"/>
              </a:rPr>
              <a:t>.ca</a:t>
            </a:r>
            <a:endParaRPr lang="en-US" smtClean="0"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/>
          <a:lstStyle>
            <a:lvl1pPr>
              <a:defRPr sz="4000" b="1">
                <a:latin typeface="Calibri"/>
                <a:cs typeface="Calibri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4724400"/>
          </a:xfrm>
        </p:spPr>
        <p:txBody>
          <a:bodyPr/>
          <a:lstStyle>
            <a:lvl1pPr>
              <a:defRPr>
                <a:latin typeface="Calibri"/>
                <a:cs typeface="Calibri"/>
              </a:defRPr>
            </a:lvl1pPr>
            <a:lvl2pPr>
              <a:defRPr>
                <a:latin typeface="Calibri"/>
                <a:cs typeface="Calibri"/>
              </a:defRPr>
            </a:lvl2pPr>
            <a:lvl3pPr>
              <a:defRPr>
                <a:latin typeface="Calibri"/>
                <a:cs typeface="Calibri"/>
              </a:defRPr>
            </a:lvl3pPr>
            <a:lvl4pPr>
              <a:defRPr>
                <a:latin typeface="Calibri"/>
                <a:cs typeface="Calibri"/>
              </a:defRPr>
            </a:lvl4pPr>
            <a:lvl5pPr>
              <a:defRPr>
                <a:latin typeface="Calibri"/>
                <a:cs typeface="Calibri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525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C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76200" y="6429375"/>
            <a:ext cx="6705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2000" b="1" dirty="0" smtClean="0">
                <a:solidFill>
                  <a:schemeClr val="bg1"/>
                </a:solidFill>
                <a:latin typeface="Calibri" charset="0"/>
                <a:cs typeface="Calibri" charset="0"/>
              </a:rPr>
              <a:t>RNA sequencing and analysis</a:t>
            </a:r>
            <a:endParaRPr lang="en-US" sz="2000" b="1" dirty="0" smtClean="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6705600" y="6396038"/>
            <a:ext cx="2362200" cy="4572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defRPr/>
            </a:pPr>
            <a:r>
              <a:rPr lang="en-US" b="1" smtClean="0">
                <a:cs typeface="Arial" charset="0"/>
              </a:rPr>
              <a:t>bio</a:t>
            </a:r>
            <a:r>
              <a:rPr lang="en-US" smtClean="0">
                <a:cs typeface="Arial" charset="0"/>
              </a:rPr>
              <a:t>informatics</a:t>
            </a:r>
            <a:r>
              <a:rPr lang="en-US" sz="1400" smtClean="0">
                <a:cs typeface="Arial" charset="0"/>
              </a:rPr>
              <a:t>.ca</a:t>
            </a:r>
            <a:endParaRPr lang="en-US" smtClean="0"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/>
          <a:lstStyle>
            <a:lvl1pPr>
              <a:defRPr sz="4000" b="1">
                <a:latin typeface="Calibri"/>
                <a:cs typeface="Calibri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122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s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C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76200" y="6429375"/>
            <a:ext cx="6705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 smtClean="0">
                <a:solidFill>
                  <a:schemeClr val="bg1"/>
                </a:solidFill>
                <a:latin typeface="Calibri" charset="0"/>
                <a:cs typeface="Calibri" charset="0"/>
              </a:rPr>
              <a:t>RNA sequencing and analysis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6705600" y="6396038"/>
            <a:ext cx="2362200" cy="4572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defRPr/>
            </a:pPr>
            <a:r>
              <a:rPr lang="en-US" b="1" smtClean="0">
                <a:cs typeface="Arial" charset="0"/>
              </a:rPr>
              <a:t>bio</a:t>
            </a:r>
            <a:r>
              <a:rPr lang="en-US" smtClean="0">
                <a:cs typeface="Arial" charset="0"/>
              </a:rPr>
              <a:t>informatics</a:t>
            </a:r>
            <a:r>
              <a:rPr lang="en-US" sz="1400" smtClean="0">
                <a:cs typeface="Arial" charset="0"/>
              </a:rPr>
              <a:t>.ca</a:t>
            </a:r>
            <a:endParaRPr lang="en-US" smtClean="0"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/>
          <a:lstStyle>
            <a:lvl1pPr>
              <a:defRPr sz="4000" b="1">
                <a:latin typeface="Calibri"/>
                <a:cs typeface="Calibri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4343400" cy="4724400"/>
          </a:xfrm>
        </p:spPr>
        <p:txBody>
          <a:bodyPr/>
          <a:lstStyle>
            <a:lvl1pPr>
              <a:defRPr sz="2800">
                <a:latin typeface="Calibri"/>
                <a:cs typeface="Calibri"/>
              </a:defRPr>
            </a:lvl1pPr>
            <a:lvl2pPr>
              <a:defRPr sz="2400">
                <a:latin typeface="Calibri"/>
                <a:cs typeface="Calibri"/>
              </a:defRPr>
            </a:lvl2pPr>
            <a:lvl3pPr>
              <a:defRPr sz="2000">
                <a:latin typeface="Calibri"/>
                <a:cs typeface="Calibri"/>
              </a:defRPr>
            </a:lvl3pPr>
            <a:lvl4pPr>
              <a:defRPr sz="1800">
                <a:latin typeface="Calibri"/>
                <a:cs typeface="Calibri"/>
              </a:defRPr>
            </a:lvl4pPr>
            <a:lvl5pPr>
              <a:defRPr sz="1800">
                <a:latin typeface="Calibri"/>
                <a:cs typeface="Calibri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0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>
                <a:latin typeface="Calibri"/>
                <a:cs typeface="Calibri"/>
              </a:defRPr>
            </a:lvl1pPr>
            <a:lvl2pPr>
              <a:defRPr sz="2400">
                <a:latin typeface="Calibri"/>
                <a:cs typeface="Calibri"/>
              </a:defRPr>
            </a:lvl2pPr>
            <a:lvl3pPr>
              <a:defRPr sz="2000">
                <a:latin typeface="Calibri"/>
                <a:cs typeface="Calibri"/>
              </a:defRPr>
            </a:lvl3pPr>
            <a:lvl4pPr>
              <a:defRPr sz="1800">
                <a:latin typeface="Calibri"/>
                <a:cs typeface="Calibri"/>
              </a:defRPr>
            </a:lvl4pPr>
            <a:lvl5pPr>
              <a:defRPr sz="1800">
                <a:latin typeface="Calibri"/>
                <a:cs typeface="Calibri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908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C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76200" y="6429375"/>
            <a:ext cx="6705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 smtClean="0">
                <a:solidFill>
                  <a:schemeClr val="bg1"/>
                </a:solidFill>
                <a:latin typeface="Calibri" charset="0"/>
                <a:cs typeface="Calibri" charset="0"/>
              </a:rPr>
              <a:t>RNA sequencing and analysis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6705600" y="6396038"/>
            <a:ext cx="2362200" cy="4572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defRPr/>
            </a:pPr>
            <a:r>
              <a:rPr lang="en-US" b="1" smtClean="0">
                <a:cs typeface="Arial" charset="0"/>
              </a:rPr>
              <a:t>bio</a:t>
            </a:r>
            <a:r>
              <a:rPr lang="en-US" smtClean="0">
                <a:cs typeface="Arial" charset="0"/>
              </a:rPr>
              <a:t>informatics</a:t>
            </a:r>
            <a:r>
              <a:rPr lang="en-US" sz="1400" smtClean="0">
                <a:cs typeface="Arial" charset="0"/>
              </a:rPr>
              <a:t>.ca</a:t>
            </a:r>
            <a:endParaRPr lang="en-US" smtClean="0"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"/>
            <a:ext cx="8839200" cy="6172200"/>
          </a:xfrm>
        </p:spPr>
        <p:txBody>
          <a:bodyPr/>
          <a:lstStyle>
            <a:lvl1pPr>
              <a:defRPr sz="2800">
                <a:latin typeface="Calibri"/>
                <a:cs typeface="Calibri"/>
              </a:defRPr>
            </a:lvl1pPr>
            <a:lvl2pPr>
              <a:defRPr sz="2400">
                <a:latin typeface="Calibri"/>
                <a:cs typeface="Calibri"/>
              </a:defRPr>
            </a:lvl2pPr>
            <a:lvl3pPr>
              <a:defRPr sz="2000">
                <a:latin typeface="Calibri"/>
                <a:cs typeface="Calibri"/>
              </a:defRPr>
            </a:lvl3pPr>
            <a:lvl4pPr>
              <a:defRPr sz="1800">
                <a:latin typeface="Calibri"/>
                <a:cs typeface="Calibri"/>
              </a:defRPr>
            </a:lvl4pPr>
            <a:lvl5pPr>
              <a:defRPr sz="1800">
                <a:latin typeface="Calibri"/>
                <a:cs typeface="Calibri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9154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Segoe UI" charset="0"/>
              </a:defRPr>
            </a:lvl1pPr>
          </a:lstStyle>
          <a:p>
            <a:pPr>
              <a:defRPr/>
            </a:pPr>
            <a:fld id="{FECFAEAF-3726-E641-9B5B-3F8EA05B09A3}" type="datetime1">
              <a:rPr lang="en-US"/>
              <a:pPr>
                <a:defRPr/>
              </a:pPr>
              <a:t>3/7/15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Segoe UI" charset="0"/>
              </a:defRPr>
            </a:lvl1pPr>
          </a:lstStyle>
          <a:p>
            <a:pPr>
              <a:defRPr/>
            </a:pPr>
            <a:fld id="{18C1412E-69E1-864D-A0DF-94DDC7C800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chemeClr val="tx1"/>
          </a:solidFill>
          <a:latin typeface="Calibri"/>
          <a:ea typeface="ＭＳ Ｐゴシック" pitchFamily="-28" charset="-128"/>
          <a:cs typeface="Calibri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Calibri" charset="0"/>
          <a:ea typeface="ＭＳ Ｐゴシック" pitchFamily="-28" charset="-128"/>
          <a:cs typeface="ＭＳ Ｐゴシック" pitchFamily="-28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Calibri" charset="0"/>
          <a:ea typeface="ＭＳ Ｐゴシック" pitchFamily="-28" charset="-128"/>
          <a:cs typeface="ＭＳ Ｐゴシック" pitchFamily="-28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Calibri" charset="0"/>
          <a:ea typeface="ＭＳ Ｐゴシック" pitchFamily="-28" charset="-128"/>
          <a:cs typeface="ＭＳ Ｐゴシック" pitchFamily="-28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Calibri" charset="0"/>
          <a:ea typeface="ＭＳ Ｐゴシック" pitchFamily="-28" charset="-128"/>
          <a:cs typeface="ＭＳ Ｐゴシック" pitchFamily="-28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itchFamily="34" charset="0"/>
          <a:ea typeface="ＭＳ Ｐゴシック" pitchFamily="-28" charset="-128"/>
          <a:cs typeface="ＭＳ Ｐゴシック" pitchFamily="-28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itchFamily="34" charset="0"/>
          <a:ea typeface="ＭＳ Ｐゴシック" pitchFamily="-28" charset="-128"/>
          <a:cs typeface="ＭＳ Ｐゴシック" pitchFamily="-28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itchFamily="34" charset="0"/>
          <a:ea typeface="ＭＳ Ｐゴシック" pitchFamily="-28" charset="-128"/>
          <a:cs typeface="ＭＳ Ｐゴシック" pitchFamily="-28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itchFamily="34" charset="0"/>
          <a:ea typeface="ＭＳ Ｐゴシック" pitchFamily="-28" charset="-128"/>
          <a:cs typeface="ＭＳ Ｐゴシック" pitchFamily="-2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Calibri"/>
          <a:ea typeface="ＭＳ Ｐゴシック" pitchFamily="-28" charset="-128"/>
          <a:cs typeface="Calibri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Calibri"/>
          <a:ea typeface="ＭＳ Ｐゴシック" pitchFamily="-28" charset="-128"/>
          <a:cs typeface="Calibri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Calibri"/>
          <a:ea typeface="ＭＳ Ｐゴシック" pitchFamily="-28" charset="-128"/>
          <a:cs typeface="Calibri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Calibri"/>
          <a:ea typeface="ＭＳ Ｐゴシック" pitchFamily="-28" charset="-128"/>
          <a:cs typeface="Calibri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Calibri"/>
          <a:ea typeface="ＭＳ Ｐゴシック" pitchFamily="-28" charset="-128"/>
          <a:cs typeface="Calibri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emf"/><Relationship Id="rId3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jpe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biostars.org/p/11378/" TargetMode="External"/><Relationship Id="rId3" Type="http://schemas.openxmlformats.org/officeDocument/2006/relationships/hyperlink" Target="http://www.biostars.org/p/68126/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Relationship Id="rId3" Type="http://schemas.openxmlformats.org/officeDocument/2006/relationships/hyperlink" Target="http://cufflinks.cbcb.umd.edu/howitworks.html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12.jpeg"/><Relationship Id="rId5" Type="http://schemas.openxmlformats.org/officeDocument/2006/relationships/image" Target="../media/image13.jpeg"/><Relationship Id="rId6" Type="http://schemas.openxmlformats.org/officeDocument/2006/relationships/image" Target="../media/image14.jpeg"/><Relationship Id="rId7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-huber.embl.de/users/anders/HTSeq/doc/count.html" TargetMode="External"/><Relationship Id="rId3" Type="http://schemas.openxmlformats.org/officeDocument/2006/relationships/hyperlink" Target="http://seqanswers.com/forums/showthread.php?t=18068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-huber.embl.de/users/anders/DESeq/" TargetMode="External"/><Relationship Id="rId3" Type="http://schemas.openxmlformats.org/officeDocument/2006/relationships/hyperlink" Target="http://www.bioconductor.org/packages/release/bioc/html/edgeR.html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ostars.org/p/1161/" TargetMode="External"/><Relationship Id="rId4" Type="http://schemas.openxmlformats.org/officeDocument/2006/relationships/hyperlink" Target="http://www.biostars.org/p/68885/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euler.bc.edu/marthlab/scotty/scotty.php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bioconductor.org/packages/release/bioc/html/multtest.html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bioconductor.org/help/search/index.html?q=pathway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5.emf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59614" y="2845296"/>
            <a:ext cx="7772400" cy="1447800"/>
          </a:xfrm>
        </p:spPr>
        <p:txBody>
          <a:bodyPr/>
          <a:lstStyle/>
          <a:p>
            <a:pPr eaLnBrk="1" hangingPunct="1"/>
            <a:r>
              <a:rPr lang="en-US" b="0" dirty="0">
                <a:solidFill>
                  <a:srgbClr val="CA0000"/>
                </a:solidFill>
                <a:latin typeface="Calibri" charset="0"/>
                <a:ea typeface="ＭＳ Ｐゴシック" charset="0"/>
                <a:cs typeface="ＭＳ Ｐゴシック" charset="0"/>
              </a:rPr>
              <a:t>Canadian Bioinformatics Workshops</a:t>
            </a:r>
          </a:p>
        </p:txBody>
      </p:sp>
      <p:pic>
        <p:nvPicPr>
          <p:cNvPr id="8" name="Picture 7" descr="bioinformatics.ca-logo-white-tex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196752"/>
            <a:ext cx="2480338" cy="1043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115616" y="4166071"/>
            <a:ext cx="6778625" cy="192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buFont typeface="Arial" charset="0"/>
              <a:buNone/>
            </a:pPr>
            <a:r>
              <a:rPr lang="en-US" smtClean="0">
                <a:latin typeface="Calibri" charset="0"/>
                <a:ea typeface="ＭＳ Ｐゴシック" charset="0"/>
                <a:cs typeface="ＭＳ Ｐゴシック" charset="0"/>
              </a:rPr>
              <a:t>www.bioinformatics.ca</a:t>
            </a: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L_Logo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5445224"/>
            <a:ext cx="2594868" cy="99450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" name="Picture 2" descr="NYGC_logo.jpe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5013176"/>
            <a:ext cx="2224796" cy="1483197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650839" y="3277344"/>
            <a:ext cx="77724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Calibri" charset="0"/>
                <a:ea typeface="ＭＳ Ｐゴシック" pitchFamily="-28" charset="-128"/>
                <a:cs typeface="ＭＳ Ｐゴシック" pitchFamily="-28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Calibri" charset="0"/>
                <a:ea typeface="ＭＳ Ｐゴシック" pitchFamily="-28" charset="-128"/>
                <a:cs typeface="ＭＳ Ｐゴシック" pitchFamily="-28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Calibri" charset="0"/>
                <a:ea typeface="ＭＳ Ｐゴシック" pitchFamily="-28" charset="-128"/>
                <a:cs typeface="ＭＳ Ｐゴシック" pitchFamily="-28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Calibri" charset="0"/>
                <a:ea typeface="ＭＳ Ｐゴシック" pitchFamily="-28" charset="-128"/>
                <a:cs typeface="ＭＳ Ｐゴシック" pitchFamily="-28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egoe UI" pitchFamily="34" charset="0"/>
                <a:ea typeface="ＭＳ Ｐゴシック" pitchFamily="-28" charset="-128"/>
                <a:cs typeface="ＭＳ Ｐゴシック" pitchFamily="-28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egoe UI" pitchFamily="34" charset="0"/>
                <a:ea typeface="ＭＳ Ｐゴシック" pitchFamily="-28" charset="-128"/>
                <a:cs typeface="ＭＳ Ｐゴシック" pitchFamily="-28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egoe UI" pitchFamily="34" charset="0"/>
                <a:ea typeface="ＭＳ Ｐゴシック" pitchFamily="-28" charset="-128"/>
                <a:cs typeface="ＭＳ Ｐゴシック" pitchFamily="-28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egoe UI" pitchFamily="34" charset="0"/>
                <a:ea typeface="ＭＳ Ｐゴシック" pitchFamily="-28" charset="-128"/>
                <a:cs typeface="ＭＳ Ｐゴシック" pitchFamily="-28" charset="-128"/>
              </a:defRPr>
            </a:lvl9pPr>
          </a:lstStyle>
          <a:p>
            <a:pPr eaLnBrk="1" hangingPunct="1"/>
            <a:r>
              <a:rPr lang="en-US" sz="3600" b="0" dirty="0" smtClean="0">
                <a:solidFill>
                  <a:srgbClr val="CA0000"/>
                </a:solidFill>
                <a:latin typeface="Calibri" charset="0"/>
                <a:ea typeface="ＭＳ Ｐゴシック" charset="0"/>
                <a:cs typeface="ＭＳ Ｐゴシック" charset="0"/>
              </a:rPr>
              <a:t>Cold Spring Harbor Laboratory</a:t>
            </a:r>
          </a:p>
          <a:p>
            <a:pPr eaLnBrk="1" hangingPunct="1"/>
            <a:r>
              <a:rPr lang="en-US" sz="2800" b="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&amp;</a:t>
            </a:r>
            <a:endParaRPr lang="en-US" sz="2800" b="0" dirty="0" smtClean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sz="3600" b="0" dirty="0" smtClean="0">
                <a:solidFill>
                  <a:srgbClr val="CA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New York Genome Center</a:t>
            </a:r>
            <a:endParaRPr lang="en-US" sz="3600" b="0" dirty="0">
              <a:solidFill>
                <a:srgbClr val="CA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1141802" y="2780928"/>
            <a:ext cx="6778625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buFont typeface="Arial" charset="0"/>
              <a:buNone/>
            </a:pP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In collaboration with</a:t>
            </a: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381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Slide Number Placeholder 1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06D23BA9-5070-0648-A3DA-E6039966856F}" type="slidenum">
              <a:rPr lang="en-US" sz="1200"/>
              <a:pPr algn="r"/>
              <a:t>3</a:t>
            </a:fld>
            <a:endParaRPr lang="en-US" sz="1200"/>
          </a:p>
        </p:txBody>
      </p:sp>
      <p:sp>
        <p:nvSpPr>
          <p:cNvPr id="10242" name="Date Placeholder 2"/>
          <p:cNvSpPr txBox="1">
            <a:spLocks noGrp="1"/>
          </p:cNvSpPr>
          <p:nvPr/>
        </p:nvSpPr>
        <p:spPr bwMode="auto">
          <a:xfrm>
            <a:off x="762000" y="6248400"/>
            <a:ext cx="2057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/>
              <a:t>Module #: Title of Module</a:t>
            </a:r>
          </a:p>
        </p:txBody>
      </p:sp>
      <p:sp>
        <p:nvSpPr>
          <p:cNvPr id="10243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pic>
        <p:nvPicPr>
          <p:cNvPr id="10244" name="Content Placeholder 9" descr="Picture 1.png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73025"/>
            <a:ext cx="6858000" cy="6734175"/>
          </a:xfrm>
        </p:spPr>
      </p:pic>
      <p:sp>
        <p:nvSpPr>
          <p:cNvPr id="10245" name="Slide Number Placeholder 3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endParaRPr lang="en-US" sz="120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56"/>
          <p:cNvSpPr/>
          <p:nvPr/>
        </p:nvSpPr>
        <p:spPr>
          <a:xfrm>
            <a:off x="0" y="2514600"/>
            <a:ext cx="6172200" cy="4343400"/>
          </a:xfrm>
          <a:prstGeom prst="rect">
            <a:avLst/>
          </a:prstGeom>
          <a:solidFill>
            <a:schemeClr val="accent1">
              <a:alpha val="18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schemeClr val="tx1"/>
              </a:solidFill>
              <a:latin typeface="Calibri" charset="0"/>
              <a:ea typeface="ＭＳ Ｐゴシック" charset="0"/>
              <a:cs typeface="Calibri" charset="0"/>
            </a:endParaRPr>
          </a:p>
        </p:txBody>
      </p:sp>
      <p:sp>
        <p:nvSpPr>
          <p:cNvPr id="11266" name="Title 1"/>
          <p:cNvSpPr txBox="1">
            <a:spLocks/>
          </p:cNvSpPr>
          <p:nvPr/>
        </p:nvSpPr>
        <p:spPr bwMode="auto">
          <a:xfrm>
            <a:off x="60325" y="365125"/>
            <a:ext cx="6019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US" sz="2000" dirty="0">
                <a:solidFill>
                  <a:schemeClr val="bg1"/>
                </a:solidFill>
                <a:latin typeface="Calibri" charset="0"/>
                <a:cs typeface="Segoe UI" charset="0"/>
              </a:rPr>
              <a:t>Module </a:t>
            </a:r>
            <a:r>
              <a:rPr lang="en-US" sz="2000" dirty="0" smtClean="0">
                <a:solidFill>
                  <a:schemeClr val="bg1"/>
                </a:solidFill>
                <a:latin typeface="Calibri" charset="0"/>
                <a:cs typeface="Segoe UI" charset="0"/>
              </a:rPr>
              <a:t>3</a:t>
            </a:r>
          </a:p>
          <a:p>
            <a:pPr algn="r" eaLnBrk="1" hangingPunct="1"/>
            <a:r>
              <a:rPr lang="en-US" sz="2000" dirty="0" smtClean="0">
                <a:solidFill>
                  <a:schemeClr val="bg1"/>
                </a:solidFill>
                <a:latin typeface="Calibri" charset="0"/>
                <a:cs typeface="Segoe UI" charset="0"/>
              </a:rPr>
              <a:t>Expression </a:t>
            </a:r>
            <a:r>
              <a:rPr lang="en-US" sz="2000" dirty="0">
                <a:solidFill>
                  <a:schemeClr val="bg1"/>
                </a:solidFill>
                <a:latin typeface="Calibri" charset="0"/>
                <a:cs typeface="Segoe UI" charset="0"/>
              </a:rPr>
              <a:t>and Differential Expression (lecture)</a:t>
            </a:r>
            <a:endParaRPr lang="en-US" sz="2000" b="1" dirty="0">
              <a:solidFill>
                <a:schemeClr val="bg1"/>
              </a:solidFill>
              <a:latin typeface="Calibri" charset="0"/>
              <a:cs typeface="Segoe UI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971600" y="1412776"/>
            <a:ext cx="5181599" cy="936104"/>
          </a:xfrm>
          <a:prstGeom prst="rect">
            <a:avLst/>
          </a:prstGeom>
        </p:spPr>
        <p:txBody>
          <a:bodyPr anchor="ctr"/>
          <a:lstStyle>
            <a:lvl1pPr algn="r">
              <a:defRPr sz="3200" baseline="0">
                <a:solidFill>
                  <a:schemeClr val="bg1"/>
                </a:solidFill>
                <a:latin typeface="Adobe Jenson Pro" pitchFamily="18" charset="0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1600" dirty="0">
                <a:latin typeface="Calibri"/>
                <a:cs typeface="Calibri"/>
              </a:rPr>
              <a:t>Malachi </a:t>
            </a:r>
            <a:r>
              <a:rPr lang="en-US" sz="1600" dirty="0" smtClean="0">
                <a:latin typeface="Calibri"/>
                <a:cs typeface="Calibri"/>
              </a:rPr>
              <a:t>Griffith &amp; </a:t>
            </a:r>
            <a:r>
              <a:rPr lang="en-US" sz="1600" dirty="0">
                <a:latin typeface="Calibri"/>
                <a:cs typeface="Calibri"/>
              </a:rPr>
              <a:t>Obi Griffith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600" dirty="0" smtClean="0">
                <a:ln w="1270">
                  <a:solidFill>
                    <a:schemeClr val="tx1">
                      <a:alpha val="38000"/>
                    </a:schemeClr>
                  </a:solidFill>
                </a:ln>
                <a:latin typeface="Calibri"/>
                <a:ea typeface="+mj-ea"/>
                <a:cs typeface="Calibri"/>
              </a:rPr>
              <a:t>High-throughput Biology: From Sequence to Networks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400" dirty="0" smtClean="0">
                <a:ln w="1270">
                  <a:solidFill>
                    <a:schemeClr val="tx1">
                      <a:alpha val="38000"/>
                    </a:schemeClr>
                  </a:solidFill>
                </a:ln>
                <a:latin typeface="Calibri"/>
                <a:ea typeface="+mn-ea"/>
                <a:cs typeface="Calibri"/>
              </a:rPr>
              <a:t>April 27-May 3, 2015</a:t>
            </a:r>
          </a:p>
        </p:txBody>
      </p:sp>
      <p:pic>
        <p:nvPicPr>
          <p:cNvPr id="4" name="Picture 3" descr="bioinformatics-ca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2708920"/>
            <a:ext cx="2339752" cy="1005487"/>
          </a:xfrm>
          <a:prstGeom prst="rect">
            <a:avLst/>
          </a:prstGeom>
        </p:spPr>
      </p:pic>
      <p:pic>
        <p:nvPicPr>
          <p:cNvPr id="9" name="Picture 8" descr="CSHL_Logo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4215061"/>
            <a:ext cx="2458204" cy="942131"/>
          </a:xfrm>
          <a:prstGeom prst="rect">
            <a:avLst/>
          </a:prstGeom>
          <a:noFill/>
        </p:spPr>
      </p:pic>
      <p:pic>
        <p:nvPicPr>
          <p:cNvPr id="10" name="Picture 9" descr="NYGC_logo.jpe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8588" y="5288114"/>
            <a:ext cx="2224796" cy="1483197"/>
          </a:xfrm>
          <a:prstGeom prst="rect">
            <a:avLst/>
          </a:prstGeom>
        </p:spPr>
      </p:pic>
      <p:pic>
        <p:nvPicPr>
          <p:cNvPr id="8" name="Picture 1" descr="RNA-Seq-alignmen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636838"/>
            <a:ext cx="4248150" cy="406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1"/>
          <p:cNvSpPr>
            <a:spLocks noGrp="1"/>
          </p:cNvSpPr>
          <p:nvPr>
            <p:ph type="title"/>
          </p:nvPr>
        </p:nvSpPr>
        <p:spPr>
          <a:xfrm>
            <a:off x="152400" y="-26988"/>
            <a:ext cx="8839200" cy="1143001"/>
          </a:xfrm>
        </p:spPr>
        <p:txBody>
          <a:bodyPr/>
          <a:lstStyle/>
          <a:p>
            <a:r>
              <a:rPr lang="en-US">
                <a:latin typeface="Calibri" charset="0"/>
                <a:ea typeface="ＭＳ Ｐゴシック" charset="0"/>
              </a:rPr>
              <a:t>Learning objectives of the course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dirty="0"/>
              <a:t>Module </a:t>
            </a:r>
            <a:r>
              <a:rPr lang="en-US" dirty="0" smtClean="0"/>
              <a:t>0: </a:t>
            </a:r>
            <a:r>
              <a:rPr lang="en-US" dirty="0"/>
              <a:t>Introduction to cloud </a:t>
            </a:r>
            <a:r>
              <a:rPr lang="en-US" dirty="0" smtClean="0"/>
              <a:t>computing</a:t>
            </a:r>
          </a:p>
          <a:p>
            <a:pPr>
              <a:defRPr/>
            </a:pPr>
            <a:r>
              <a:rPr lang="en-US" dirty="0" smtClean="0"/>
              <a:t>Module </a:t>
            </a:r>
            <a:r>
              <a:rPr lang="en-US" dirty="0" smtClean="0"/>
              <a:t>1: </a:t>
            </a:r>
            <a:r>
              <a:rPr lang="en-US" dirty="0"/>
              <a:t>Introduction to RNA sequencing</a:t>
            </a:r>
          </a:p>
          <a:p>
            <a:pPr>
              <a:defRPr/>
            </a:pPr>
            <a:r>
              <a:rPr lang="en-US" dirty="0"/>
              <a:t>Module </a:t>
            </a:r>
            <a:r>
              <a:rPr lang="en-US" dirty="0" smtClean="0"/>
              <a:t>2: </a:t>
            </a:r>
            <a:r>
              <a:rPr lang="en-US" dirty="0"/>
              <a:t>RNA-seq alignment and visualization</a:t>
            </a:r>
          </a:p>
          <a:p>
            <a:pPr>
              <a:defRPr/>
            </a:pPr>
            <a:r>
              <a:rPr lang="en-US" b="1" dirty="0"/>
              <a:t>Module </a:t>
            </a:r>
            <a:r>
              <a:rPr lang="en-US" b="1" dirty="0" smtClean="0"/>
              <a:t>3: </a:t>
            </a:r>
            <a:r>
              <a:rPr lang="en-US" b="1" dirty="0"/>
              <a:t>Expression and Differential Expression</a:t>
            </a:r>
          </a:p>
          <a:p>
            <a:pPr>
              <a:defRPr/>
            </a:pPr>
            <a:r>
              <a:rPr lang="en-US"/>
              <a:t>Module </a:t>
            </a:r>
            <a:r>
              <a:rPr lang="en-US" smtClean="0"/>
              <a:t>4: </a:t>
            </a:r>
            <a:r>
              <a:rPr lang="en-US" dirty="0"/>
              <a:t>Isoform discovery and alternative expression</a:t>
            </a:r>
          </a:p>
          <a:p>
            <a:pPr marL="0" indent="0">
              <a:buNone/>
              <a:defRPr/>
            </a:pPr>
            <a:endParaRPr lang="en-US" dirty="0"/>
          </a:p>
          <a:p>
            <a:pPr>
              <a:defRPr/>
            </a:pPr>
            <a:r>
              <a:rPr lang="en-US" dirty="0" smtClean="0"/>
              <a:t>Tutorials</a:t>
            </a:r>
          </a:p>
          <a:p>
            <a:pPr lvl="1">
              <a:defRPr/>
            </a:pPr>
            <a:r>
              <a:rPr lang="en-US" dirty="0" smtClean="0">
                <a:latin typeface="Calibri" charset="0"/>
                <a:ea typeface="ＭＳ Ｐゴシック" charset="0"/>
              </a:rPr>
              <a:t>Provide </a:t>
            </a:r>
            <a:r>
              <a:rPr lang="en-US" dirty="0">
                <a:latin typeface="Calibri" charset="0"/>
                <a:ea typeface="ＭＳ Ｐゴシック" charset="0"/>
              </a:rPr>
              <a:t>a working example of an RNA-</a:t>
            </a:r>
            <a:r>
              <a:rPr lang="en-US" dirty="0" err="1">
                <a:latin typeface="Calibri" charset="0"/>
                <a:ea typeface="ＭＳ Ｐゴシック" charset="0"/>
              </a:rPr>
              <a:t>seq</a:t>
            </a:r>
            <a:r>
              <a:rPr lang="en-US" dirty="0">
                <a:latin typeface="Calibri" charset="0"/>
                <a:ea typeface="ＭＳ Ｐゴシック" charset="0"/>
              </a:rPr>
              <a:t> analysis </a:t>
            </a:r>
            <a:r>
              <a:rPr lang="en-US" dirty="0" smtClean="0">
                <a:latin typeface="Calibri" charset="0"/>
                <a:ea typeface="ＭＳ Ｐゴシック" charset="0"/>
              </a:rPr>
              <a:t>pipeline</a:t>
            </a:r>
          </a:p>
          <a:p>
            <a:pPr lvl="1">
              <a:defRPr/>
            </a:pPr>
            <a:r>
              <a:rPr lang="en-US" dirty="0">
                <a:latin typeface="Calibri" charset="0"/>
                <a:ea typeface="ＭＳ Ｐゴシック" charset="0"/>
              </a:rPr>
              <a:t>Run in a </a:t>
            </a:r>
            <a:r>
              <a:rPr lang="ja-JP" altLang="en-US" dirty="0">
                <a:latin typeface="Calibri" charset="0"/>
                <a:ea typeface="ＭＳ Ｐゴシック" charset="0"/>
              </a:rPr>
              <a:t>‘</a:t>
            </a:r>
            <a:r>
              <a:rPr lang="en-US" altLang="ja-JP" dirty="0">
                <a:latin typeface="Calibri" charset="0"/>
                <a:ea typeface="ＭＳ Ｐゴシック" charset="0"/>
              </a:rPr>
              <a:t>reasonable</a:t>
            </a:r>
            <a:r>
              <a:rPr lang="ja-JP" altLang="en-US" dirty="0">
                <a:latin typeface="Calibri" charset="0"/>
                <a:ea typeface="ＭＳ Ｐゴシック" charset="0"/>
              </a:rPr>
              <a:t>’</a:t>
            </a:r>
            <a:r>
              <a:rPr lang="en-US" altLang="ja-JP" dirty="0">
                <a:latin typeface="Calibri" charset="0"/>
                <a:ea typeface="ＭＳ Ｐゴシック" charset="0"/>
              </a:rPr>
              <a:t> amount of time with modest computer </a:t>
            </a:r>
            <a:r>
              <a:rPr lang="en-US" altLang="ja-JP" dirty="0" smtClean="0">
                <a:latin typeface="Calibri" charset="0"/>
                <a:ea typeface="ＭＳ Ｐゴシック" charset="0"/>
              </a:rPr>
              <a:t>resources</a:t>
            </a:r>
          </a:p>
          <a:p>
            <a:pPr lvl="1">
              <a:defRPr/>
            </a:pPr>
            <a:r>
              <a:rPr lang="en-US" dirty="0">
                <a:latin typeface="Calibri" charset="0"/>
                <a:ea typeface="ＭＳ Ｐゴシック" charset="0"/>
              </a:rPr>
              <a:t>Self contained, self explanatory, </a:t>
            </a:r>
            <a:r>
              <a:rPr lang="en-US" dirty="0" smtClean="0">
                <a:latin typeface="Calibri" charset="0"/>
                <a:ea typeface="ＭＳ Ｐゴシック" charset="0"/>
              </a:rPr>
              <a:t>portable</a:t>
            </a:r>
            <a:endParaRPr lang="en-US" dirty="0">
              <a:latin typeface="Calibri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95317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title"/>
          </p:nvPr>
        </p:nvSpPr>
        <p:spPr>
          <a:xfrm>
            <a:off x="152400" y="-27384"/>
            <a:ext cx="8839200" cy="1143000"/>
          </a:xfrm>
        </p:spPr>
        <p:txBody>
          <a:bodyPr/>
          <a:lstStyle/>
          <a:p>
            <a:r>
              <a:rPr lang="en-US" dirty="0">
                <a:latin typeface="Calibri" charset="0"/>
                <a:ea typeface="ＭＳ Ｐゴシック" charset="0"/>
              </a:rPr>
              <a:t>Learning Objectives of Module</a:t>
            </a:r>
          </a:p>
        </p:txBody>
      </p:sp>
      <p:sp>
        <p:nvSpPr>
          <p:cNvPr id="1331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" charset="0"/>
                <a:ea typeface="ＭＳ Ｐゴシック" charset="0"/>
              </a:rPr>
              <a:t>Expression estimation for known genes and transcripts</a:t>
            </a:r>
          </a:p>
          <a:p>
            <a:r>
              <a:rPr lang="en-US" dirty="0">
                <a:latin typeface="Calibri" charset="0"/>
                <a:ea typeface="ＭＳ Ｐゴシック" charset="0"/>
              </a:rPr>
              <a:t>‘FPKM’ expression estimates vs. ‘raw’ counts</a:t>
            </a:r>
          </a:p>
          <a:p>
            <a:r>
              <a:rPr lang="en-US" dirty="0">
                <a:latin typeface="Calibri" charset="0"/>
                <a:ea typeface="ＭＳ Ｐゴシック" charset="0"/>
              </a:rPr>
              <a:t>Differential expression methods</a:t>
            </a:r>
          </a:p>
          <a:p>
            <a:r>
              <a:rPr lang="en-US" dirty="0">
                <a:latin typeface="Calibri" charset="0"/>
                <a:ea typeface="ＭＳ Ｐゴシック" charset="0"/>
              </a:rPr>
              <a:t>Downstream interpretation of expression and differential estimates</a:t>
            </a:r>
          </a:p>
          <a:p>
            <a:pPr lvl="1"/>
            <a:r>
              <a:rPr lang="en-US" dirty="0">
                <a:latin typeface="Calibri" charset="0"/>
                <a:ea typeface="ＭＳ Ｐゴシック" charset="0"/>
              </a:rPr>
              <a:t>multiple testing, clustering, </a:t>
            </a:r>
            <a:r>
              <a:rPr lang="en-US" dirty="0" err="1">
                <a:latin typeface="Calibri" charset="0"/>
                <a:ea typeface="ＭＳ Ｐゴシック" charset="0"/>
              </a:rPr>
              <a:t>heatmaps</a:t>
            </a:r>
            <a:r>
              <a:rPr lang="en-US" dirty="0">
                <a:latin typeface="Calibri" charset="0"/>
                <a:ea typeface="ＭＳ Ｐゴシック" charset="0"/>
              </a:rPr>
              <a:t>, classification, pathway analysis, etc.</a:t>
            </a:r>
          </a:p>
        </p:txBody>
      </p:sp>
    </p:spTree>
    <p:extLst>
      <p:ext uri="{BB962C8B-B14F-4D97-AF65-F5344CB8AC3E}">
        <p14:creationId xmlns:p14="http://schemas.microsoft.com/office/powerpoint/2010/main" val="34187819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>
          <a:xfrm>
            <a:off x="152400" y="-18256"/>
            <a:ext cx="8839200" cy="1143000"/>
          </a:xfrm>
        </p:spPr>
        <p:txBody>
          <a:bodyPr/>
          <a:lstStyle/>
          <a:p>
            <a:r>
              <a:rPr lang="en-US" dirty="0">
                <a:latin typeface="Calibri" charset="0"/>
                <a:ea typeface="ＭＳ Ｐゴシック" charset="0"/>
              </a:rPr>
              <a:t>Expression estimation for known genes and transcripts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8028384" y="2924696"/>
            <a:ext cx="700955" cy="248"/>
          </a:xfrm>
          <a:prstGeom prst="straightConnector1">
            <a:avLst/>
          </a:prstGeom>
          <a:ln w="38100" cmpd="sng">
            <a:solidFill>
              <a:srgbClr val="4F81B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652" name="TextBox 6"/>
          <p:cNvSpPr txBox="1">
            <a:spLocks noChangeArrowheads="1"/>
          </p:cNvSpPr>
          <p:nvPr/>
        </p:nvSpPr>
        <p:spPr bwMode="auto">
          <a:xfrm>
            <a:off x="7884368" y="2492896"/>
            <a:ext cx="9159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/>
              <a:t>3’ bias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7886700" y="4437112"/>
            <a:ext cx="0" cy="647873"/>
          </a:xfrm>
          <a:prstGeom prst="straightConnector1">
            <a:avLst/>
          </a:prstGeom>
          <a:ln w="38100" cmpd="sng">
            <a:solidFill>
              <a:srgbClr val="4F81B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654" name="TextBox 9"/>
          <p:cNvSpPr txBox="1">
            <a:spLocks noChangeArrowheads="1"/>
          </p:cNvSpPr>
          <p:nvPr/>
        </p:nvSpPr>
        <p:spPr bwMode="auto">
          <a:xfrm>
            <a:off x="7812087" y="4437112"/>
            <a:ext cx="13319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800" dirty="0" smtClean="0"/>
              <a:t>Down-</a:t>
            </a:r>
            <a:r>
              <a:rPr lang="en-US" sz="1800" dirty="0"/>
              <a:t>regulated</a:t>
            </a:r>
          </a:p>
        </p:txBody>
      </p:sp>
      <p:pic>
        <p:nvPicPr>
          <p:cNvPr id="3" name="Content Placeholder 2" descr="Screen Shot 2013-05-30 at 8.54.37 PM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5" r="-700"/>
          <a:stretch/>
        </p:blipFill>
        <p:spPr>
          <a:xfrm>
            <a:off x="1322418" y="1600200"/>
            <a:ext cx="6507347" cy="4724400"/>
          </a:xfrm>
        </p:spPr>
      </p:pic>
    </p:spTree>
    <p:extLst>
      <p:ext uri="{BB962C8B-B14F-4D97-AF65-F5344CB8AC3E}">
        <p14:creationId xmlns:p14="http://schemas.microsoft.com/office/powerpoint/2010/main" val="182703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>
          <a:xfrm>
            <a:off x="152400" y="-27384"/>
            <a:ext cx="8839200" cy="1143000"/>
          </a:xfrm>
        </p:spPr>
        <p:txBody>
          <a:bodyPr/>
          <a:lstStyle/>
          <a:p>
            <a:r>
              <a:rPr lang="en-US" dirty="0">
                <a:latin typeface="Calibri" charset="0"/>
                <a:ea typeface="ＭＳ Ｐゴシック" charset="0"/>
              </a:rPr>
              <a:t>What is </a:t>
            </a:r>
            <a:r>
              <a:rPr lang="en-US" dirty="0" smtClean="0">
                <a:latin typeface="Calibri" charset="0"/>
                <a:ea typeface="ＭＳ Ｐゴシック" charset="0"/>
              </a:rPr>
              <a:t>FPKM (RPKM)</a:t>
            </a:r>
            <a:endParaRPr lang="en-US" dirty="0">
              <a:latin typeface="Calibri" charset="0"/>
              <a:ea typeface="ＭＳ Ｐゴシック" charset="0"/>
            </a:endParaRPr>
          </a:p>
        </p:txBody>
      </p:sp>
      <p:sp>
        <p:nvSpPr>
          <p:cNvPr id="28674" name="Content Placeholder 2"/>
          <p:cNvSpPr>
            <a:spLocks noGrp="1"/>
          </p:cNvSpPr>
          <p:nvPr>
            <p:ph idx="1"/>
          </p:nvPr>
        </p:nvSpPr>
        <p:spPr>
          <a:xfrm>
            <a:off x="152400" y="1340768"/>
            <a:ext cx="8839200" cy="4983832"/>
          </a:xfrm>
        </p:spPr>
        <p:txBody>
          <a:bodyPr wrap="square">
            <a:normAutofit fontScale="77500" lnSpcReduction="20000"/>
          </a:bodyPr>
          <a:lstStyle/>
          <a:p>
            <a:r>
              <a:rPr lang="en-US" dirty="0">
                <a:latin typeface="Calibri" charset="0"/>
                <a:ea typeface="ＭＳ Ｐゴシック" charset="0"/>
              </a:rPr>
              <a:t>RPKM: Reads Per </a:t>
            </a:r>
            <a:r>
              <a:rPr lang="en-US" dirty="0" err="1">
                <a:latin typeface="Calibri" charset="0"/>
                <a:ea typeface="ＭＳ Ｐゴシック" charset="0"/>
              </a:rPr>
              <a:t>Kilobase</a:t>
            </a:r>
            <a:r>
              <a:rPr lang="en-US" dirty="0">
                <a:latin typeface="Calibri" charset="0"/>
                <a:ea typeface="ＭＳ Ｐゴシック" charset="0"/>
              </a:rPr>
              <a:t> of transcript per Million mapped reads. </a:t>
            </a:r>
          </a:p>
          <a:p>
            <a:r>
              <a:rPr lang="en-US" dirty="0">
                <a:latin typeface="Calibri" charset="0"/>
                <a:ea typeface="ＭＳ Ｐゴシック" charset="0"/>
              </a:rPr>
              <a:t>FPKM: Fragments Per </a:t>
            </a:r>
            <a:r>
              <a:rPr lang="en-US" dirty="0" err="1">
                <a:latin typeface="Calibri" charset="0"/>
                <a:ea typeface="ＭＳ Ｐゴシック" charset="0"/>
              </a:rPr>
              <a:t>Kilobase</a:t>
            </a:r>
            <a:r>
              <a:rPr lang="en-US" dirty="0">
                <a:latin typeface="Calibri" charset="0"/>
                <a:ea typeface="ＭＳ Ｐゴシック" charset="0"/>
              </a:rPr>
              <a:t> of transcript per Million mapped reads.</a:t>
            </a:r>
          </a:p>
          <a:p>
            <a:r>
              <a:rPr lang="en-US" dirty="0" smtClean="0">
                <a:latin typeface="Calibri" charset="0"/>
                <a:ea typeface="ＭＳ Ｐゴシック" charset="0"/>
              </a:rPr>
              <a:t>In </a:t>
            </a:r>
            <a:r>
              <a:rPr lang="en-US" dirty="0">
                <a:latin typeface="Calibri" charset="0"/>
                <a:ea typeface="ＭＳ Ｐゴシック" charset="0"/>
              </a:rPr>
              <a:t>RNA-</a:t>
            </a:r>
            <a:r>
              <a:rPr lang="en-US" dirty="0" err="1">
                <a:latin typeface="Calibri" charset="0"/>
                <a:ea typeface="ＭＳ Ｐゴシック" charset="0"/>
              </a:rPr>
              <a:t>Seq</a:t>
            </a:r>
            <a:r>
              <a:rPr lang="en-US" dirty="0">
                <a:latin typeface="Calibri" charset="0"/>
                <a:ea typeface="ＭＳ Ｐゴシック" charset="0"/>
              </a:rPr>
              <a:t>, the relative expression of a transcript is proportional to the number of </a:t>
            </a:r>
            <a:r>
              <a:rPr lang="en-US" dirty="0" err="1">
                <a:latin typeface="Calibri" charset="0"/>
                <a:ea typeface="ＭＳ Ｐゴシック" charset="0"/>
              </a:rPr>
              <a:t>cDNA</a:t>
            </a:r>
            <a:r>
              <a:rPr lang="en-US" dirty="0">
                <a:latin typeface="Calibri" charset="0"/>
                <a:ea typeface="ＭＳ Ｐゴシック" charset="0"/>
              </a:rPr>
              <a:t> fragments that originate from it</a:t>
            </a:r>
            <a:r>
              <a:rPr lang="en-US" dirty="0" smtClean="0">
                <a:latin typeface="Calibri" charset="0"/>
                <a:ea typeface="ＭＳ Ｐゴシック" charset="0"/>
              </a:rPr>
              <a:t>. However: </a:t>
            </a:r>
          </a:p>
          <a:p>
            <a:pPr lvl="1"/>
            <a:r>
              <a:rPr lang="en-US" dirty="0" smtClean="0">
                <a:latin typeface="Calibri" charset="0"/>
                <a:ea typeface="ＭＳ Ｐゴシック" charset="0"/>
              </a:rPr>
              <a:t>The number of fragments is also biased towards larger genes</a:t>
            </a:r>
          </a:p>
          <a:p>
            <a:pPr lvl="1"/>
            <a:r>
              <a:rPr lang="en-US" dirty="0" smtClean="0">
                <a:latin typeface="Calibri" charset="0"/>
                <a:ea typeface="ＭＳ Ｐゴシック" charset="0"/>
              </a:rPr>
              <a:t>The total number of fragments is related to total library depth</a:t>
            </a:r>
          </a:p>
          <a:p>
            <a:r>
              <a:rPr lang="en-US" dirty="0" smtClean="0">
                <a:latin typeface="Calibri" charset="0"/>
                <a:ea typeface="ＭＳ Ｐゴシック" charset="0"/>
              </a:rPr>
              <a:t>FPKM (or RPKM) attempt to normalize for gene size and library depth</a:t>
            </a:r>
          </a:p>
          <a:p>
            <a:endParaRPr lang="en-US" dirty="0">
              <a:latin typeface="Calibri" charset="0"/>
              <a:ea typeface="ＭＳ Ｐゴシック" charset="0"/>
            </a:endParaRPr>
          </a:p>
          <a:p>
            <a:r>
              <a:rPr lang="nl-NL" dirty="0" smtClean="0">
                <a:latin typeface="Calibri" charset="0"/>
                <a:ea typeface="ＭＳ Ｐゴシック" charset="0"/>
              </a:rPr>
              <a:t>RPKM (or FPKM) = (10</a:t>
            </a:r>
            <a:r>
              <a:rPr lang="nl-NL" dirty="0">
                <a:latin typeface="Calibri" charset="0"/>
                <a:ea typeface="ＭＳ Ｐゴシック" charset="0"/>
              </a:rPr>
              <a:t>^9 * </a:t>
            </a:r>
            <a:r>
              <a:rPr lang="nl-NL" dirty="0" smtClean="0">
                <a:latin typeface="Calibri" charset="0"/>
                <a:ea typeface="ＭＳ Ｐゴシック" charset="0"/>
              </a:rPr>
              <a:t>C) </a:t>
            </a:r>
            <a:r>
              <a:rPr lang="nl-NL" dirty="0">
                <a:latin typeface="Calibri" charset="0"/>
                <a:ea typeface="ＭＳ Ｐゴシック" charset="0"/>
              </a:rPr>
              <a:t>/ (N * L)</a:t>
            </a:r>
            <a:r>
              <a:rPr lang="en-US" dirty="0" smtClean="0">
                <a:latin typeface="Calibri" charset="0"/>
                <a:ea typeface="ＭＳ Ｐゴシック" charset="0"/>
              </a:rPr>
              <a:t> </a:t>
            </a:r>
          </a:p>
          <a:p>
            <a:pPr lvl="1"/>
            <a:r>
              <a:rPr lang="en-US" dirty="0" smtClean="0">
                <a:latin typeface="Calibri" charset="0"/>
                <a:ea typeface="ＭＳ Ｐゴシック" charset="0"/>
              </a:rPr>
              <a:t>C = number </a:t>
            </a:r>
            <a:r>
              <a:rPr lang="en-US" dirty="0">
                <a:latin typeface="Calibri" charset="0"/>
                <a:ea typeface="ＭＳ Ｐゴシック" charset="0"/>
              </a:rPr>
              <a:t>of </a:t>
            </a:r>
            <a:r>
              <a:rPr lang="en-US" dirty="0" err="1">
                <a:latin typeface="Calibri" charset="0"/>
                <a:ea typeface="ＭＳ Ｐゴシック" charset="0"/>
              </a:rPr>
              <a:t>mappable</a:t>
            </a:r>
            <a:r>
              <a:rPr lang="en-US" dirty="0">
                <a:latin typeface="Calibri" charset="0"/>
                <a:ea typeface="ＭＳ Ｐゴシック" charset="0"/>
              </a:rPr>
              <a:t> </a:t>
            </a:r>
            <a:r>
              <a:rPr lang="en-US" dirty="0" smtClean="0">
                <a:latin typeface="Calibri" charset="0"/>
                <a:ea typeface="ＭＳ Ｐゴシック" charset="0"/>
              </a:rPr>
              <a:t>reads/fragments for a gene/transcript/exon/</a:t>
            </a:r>
            <a:r>
              <a:rPr lang="en-US" dirty="0" err="1" smtClean="0">
                <a:latin typeface="Calibri" charset="0"/>
                <a:ea typeface="ＭＳ Ｐゴシック" charset="0"/>
              </a:rPr>
              <a:t>etc</a:t>
            </a:r>
            <a:endParaRPr lang="en-US" dirty="0" smtClean="0">
              <a:latin typeface="Calibri" charset="0"/>
              <a:ea typeface="ＭＳ Ｐゴシック" charset="0"/>
            </a:endParaRPr>
          </a:p>
          <a:p>
            <a:pPr lvl="1"/>
            <a:r>
              <a:rPr lang="en-US" dirty="0" smtClean="0">
                <a:latin typeface="Calibri" charset="0"/>
                <a:ea typeface="ＭＳ Ｐゴシック" charset="0"/>
              </a:rPr>
              <a:t>N = </a:t>
            </a:r>
            <a:r>
              <a:rPr lang="en-US" dirty="0">
                <a:latin typeface="Calibri" charset="0"/>
                <a:ea typeface="ＭＳ Ｐゴシック" charset="0"/>
              </a:rPr>
              <a:t>total number of </a:t>
            </a:r>
            <a:r>
              <a:rPr lang="en-US" dirty="0" err="1">
                <a:latin typeface="Calibri" charset="0"/>
                <a:ea typeface="ＭＳ Ｐゴシック" charset="0"/>
              </a:rPr>
              <a:t>mappable</a:t>
            </a:r>
            <a:r>
              <a:rPr lang="en-US" dirty="0">
                <a:latin typeface="Calibri" charset="0"/>
                <a:ea typeface="ＭＳ Ｐゴシック" charset="0"/>
              </a:rPr>
              <a:t> </a:t>
            </a:r>
            <a:r>
              <a:rPr lang="en-US" dirty="0" smtClean="0">
                <a:latin typeface="Calibri" charset="0"/>
                <a:ea typeface="ＭＳ Ｐゴシック" charset="0"/>
              </a:rPr>
              <a:t>reads/fragments </a:t>
            </a:r>
            <a:r>
              <a:rPr lang="en-US" dirty="0">
                <a:latin typeface="Calibri" charset="0"/>
                <a:ea typeface="ＭＳ Ｐゴシック" charset="0"/>
              </a:rPr>
              <a:t>in the </a:t>
            </a:r>
            <a:r>
              <a:rPr lang="en-US" dirty="0" smtClean="0">
                <a:latin typeface="Calibri" charset="0"/>
                <a:ea typeface="ＭＳ Ｐゴシック" charset="0"/>
              </a:rPr>
              <a:t>library </a:t>
            </a:r>
          </a:p>
          <a:p>
            <a:pPr lvl="1"/>
            <a:r>
              <a:rPr lang="en-US" dirty="0" smtClean="0">
                <a:latin typeface="Calibri" charset="0"/>
                <a:ea typeface="ＭＳ Ｐゴシック" charset="0"/>
              </a:rPr>
              <a:t>L = </a:t>
            </a:r>
            <a:r>
              <a:rPr lang="en-US" dirty="0">
                <a:latin typeface="Calibri" charset="0"/>
                <a:ea typeface="ＭＳ Ｐゴシック" charset="0"/>
              </a:rPr>
              <a:t>number of base pairs in the </a:t>
            </a:r>
            <a:r>
              <a:rPr lang="en-US" dirty="0" smtClean="0">
                <a:latin typeface="Calibri" charset="0"/>
                <a:ea typeface="ＭＳ Ｐゴシック" charset="0"/>
              </a:rPr>
              <a:t>gene/transcript/exon/</a:t>
            </a:r>
            <a:r>
              <a:rPr lang="en-US" dirty="0" err="1" smtClean="0">
                <a:latin typeface="Calibri" charset="0"/>
                <a:ea typeface="ＭＳ Ｐゴシック" charset="0"/>
              </a:rPr>
              <a:t>etc</a:t>
            </a:r>
            <a:endParaRPr lang="en-US" dirty="0" smtClean="0">
              <a:latin typeface="Calibri" charset="0"/>
              <a:ea typeface="ＭＳ Ｐゴシック" charset="0"/>
            </a:endParaRPr>
          </a:p>
          <a:p>
            <a:endParaRPr lang="en-US" dirty="0">
              <a:latin typeface="Calibri" charset="0"/>
              <a:ea typeface="ＭＳ Ｐゴシック" charset="0"/>
            </a:endParaRPr>
          </a:p>
          <a:p>
            <a:r>
              <a:rPr lang="en-US" dirty="0">
                <a:latin typeface="Calibri" charset="0"/>
                <a:ea typeface="ＭＳ Ｐゴシック" charset="0"/>
                <a:hlinkClick r:id="rId2"/>
              </a:rPr>
              <a:t>http://www.biostars.org/p/11378</a:t>
            </a:r>
            <a:r>
              <a:rPr lang="en-US" dirty="0" smtClean="0">
                <a:latin typeface="Calibri" charset="0"/>
                <a:ea typeface="ＭＳ Ｐゴシック" charset="0"/>
                <a:hlinkClick r:id="rId2"/>
              </a:rPr>
              <a:t>/</a:t>
            </a:r>
            <a:endParaRPr lang="en-US" dirty="0" smtClean="0">
              <a:latin typeface="Calibri" charset="0"/>
              <a:ea typeface="ＭＳ Ｐゴシック" charset="0"/>
            </a:endParaRPr>
          </a:p>
          <a:p>
            <a:r>
              <a:rPr lang="en-US" dirty="0">
                <a:latin typeface="Calibri" charset="0"/>
                <a:ea typeface="ＭＳ Ｐゴシック" charset="0"/>
                <a:hlinkClick r:id="rId3"/>
              </a:rPr>
              <a:t>http://www.biostars.org/p/68126</a:t>
            </a:r>
            <a:r>
              <a:rPr lang="en-US" dirty="0" smtClean="0">
                <a:latin typeface="Calibri" charset="0"/>
                <a:ea typeface="ＭＳ Ｐゴシック" charset="0"/>
                <a:hlinkClick r:id="rId3"/>
              </a:rPr>
              <a:t>/</a:t>
            </a:r>
            <a:endParaRPr lang="en-US" dirty="0" smtClean="0">
              <a:latin typeface="Calibri" charset="0"/>
              <a:ea typeface="ＭＳ Ｐゴシック" charset="0"/>
            </a:endParaRPr>
          </a:p>
          <a:p>
            <a:endParaRPr lang="en-US" dirty="0" smtClean="0">
              <a:latin typeface="Calibri" charset="0"/>
              <a:ea typeface="ＭＳ Ｐゴシック" charset="0"/>
            </a:endParaRPr>
          </a:p>
          <a:p>
            <a:endParaRPr lang="en-US" dirty="0">
              <a:latin typeface="Calibri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19751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5040560" cy="1296144"/>
          </a:xfrm>
        </p:spPr>
        <p:txBody>
          <a:bodyPr/>
          <a:lstStyle/>
          <a:p>
            <a:r>
              <a:rPr lang="en-US" dirty="0">
                <a:latin typeface="Calibri" charset="0"/>
                <a:ea typeface="ＭＳ Ｐゴシック" charset="0"/>
              </a:rPr>
              <a:t>How does cufflinks work?</a:t>
            </a:r>
          </a:p>
        </p:txBody>
      </p:sp>
      <p:pic>
        <p:nvPicPr>
          <p:cNvPr id="2" name="Content Placeholder 1" descr="cufflinks_overview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06" r="-1406"/>
          <a:stretch/>
        </p:blipFill>
        <p:spPr>
          <a:xfrm>
            <a:off x="5220072" y="28622"/>
            <a:ext cx="3679304" cy="6336579"/>
          </a:xfrm>
        </p:spPr>
      </p:pic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52400" y="1340768"/>
            <a:ext cx="4707632" cy="4983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85000" lnSpcReduction="1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Overlapping </a:t>
            </a:r>
            <a:r>
              <a:rPr lang="en-US" dirty="0"/>
              <a:t>'bundles' of fragment </a:t>
            </a:r>
            <a:r>
              <a:rPr lang="en-US" dirty="0" smtClean="0"/>
              <a:t>alignments are assembled, fragments are connected in an overlap graph, transcript isoforms are inferred from the minimum paths required to cover the graph</a:t>
            </a:r>
          </a:p>
          <a:p>
            <a:r>
              <a:rPr lang="en-US" dirty="0" smtClean="0">
                <a:latin typeface="Calibri" charset="0"/>
                <a:ea typeface="ＭＳ Ｐゴシック" charset="0"/>
              </a:rPr>
              <a:t>Abundance of each isoform is estimated with a maximum likelihood probabilistic model </a:t>
            </a:r>
          </a:p>
          <a:p>
            <a:pPr lvl="1"/>
            <a:r>
              <a:rPr lang="en-US" dirty="0" smtClean="0">
                <a:latin typeface="Calibri" charset="0"/>
                <a:ea typeface="ＭＳ Ｐゴシック" charset="0"/>
              </a:rPr>
              <a:t>makes use of information such as fragment length </a:t>
            </a:r>
            <a:r>
              <a:rPr lang="en-US" dirty="0">
                <a:latin typeface="Calibri" charset="0"/>
                <a:ea typeface="ＭＳ Ｐゴシック" charset="0"/>
              </a:rPr>
              <a:t>distribution</a:t>
            </a:r>
            <a:br>
              <a:rPr lang="en-US" dirty="0">
                <a:latin typeface="Calibri" charset="0"/>
                <a:ea typeface="ＭＳ Ｐゴシック" charset="0"/>
              </a:rPr>
            </a:br>
            <a:endParaRPr lang="en-US" dirty="0">
              <a:latin typeface="Calibri" charset="0"/>
              <a:ea typeface="ＭＳ Ｐゴシック" charset="0"/>
            </a:endParaRPr>
          </a:p>
          <a:p>
            <a:pPr marL="457200" lvl="1" indent="0">
              <a:buNone/>
            </a:pPr>
            <a:r>
              <a:rPr lang="en-US" dirty="0" smtClean="0">
                <a:latin typeface="Calibri" charset="0"/>
                <a:ea typeface="ＭＳ Ｐゴシック" charset="0"/>
                <a:hlinkClick r:id="rId3"/>
              </a:rPr>
              <a:t>http</a:t>
            </a:r>
            <a:r>
              <a:rPr lang="en-US" dirty="0">
                <a:latin typeface="Calibri" charset="0"/>
                <a:ea typeface="ＭＳ Ｐゴシック" charset="0"/>
                <a:hlinkClick r:id="rId3"/>
              </a:rPr>
              <a:t>://cufflinks.cbcb.umd.edu/</a:t>
            </a:r>
            <a:r>
              <a:rPr lang="en-US" dirty="0" smtClean="0">
                <a:latin typeface="Calibri" charset="0"/>
                <a:ea typeface="ＭＳ Ｐゴシック" charset="0"/>
                <a:hlinkClick r:id="rId3"/>
              </a:rPr>
              <a:t>howitworks.html</a:t>
            </a:r>
            <a:r>
              <a:rPr lang="en-US" dirty="0" smtClean="0">
                <a:latin typeface="Calibri" charset="0"/>
                <a:ea typeface="ＭＳ Ｐゴシック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258745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uffdiff_overview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24" r="-3487"/>
          <a:stretch/>
        </p:blipFill>
        <p:spPr>
          <a:xfrm>
            <a:off x="5220072" y="188640"/>
            <a:ext cx="3386920" cy="6110461"/>
          </a:xfr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5040560" cy="1296144"/>
          </a:xfrm>
        </p:spPr>
        <p:txBody>
          <a:bodyPr/>
          <a:lstStyle/>
          <a:p>
            <a:r>
              <a:rPr lang="en-US" dirty="0">
                <a:latin typeface="Calibri" charset="0"/>
                <a:ea typeface="ＭＳ Ｐゴシック" charset="0"/>
              </a:rPr>
              <a:t>How does </a:t>
            </a:r>
            <a:r>
              <a:rPr lang="en-US" dirty="0" err="1" smtClean="0">
                <a:latin typeface="Calibri" charset="0"/>
                <a:ea typeface="ＭＳ Ｐゴシック" charset="0"/>
              </a:rPr>
              <a:t>cuffdiff</a:t>
            </a:r>
            <a:r>
              <a:rPr lang="en-US" dirty="0" smtClean="0">
                <a:latin typeface="Calibri" charset="0"/>
                <a:ea typeface="ＭＳ Ｐゴシック" charset="0"/>
              </a:rPr>
              <a:t> work</a:t>
            </a:r>
            <a:r>
              <a:rPr lang="en-US" dirty="0">
                <a:latin typeface="Calibri" charset="0"/>
                <a:ea typeface="ＭＳ Ｐゴシック" charset="0"/>
              </a:rPr>
              <a:t>?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152400" y="1340768"/>
            <a:ext cx="4707632" cy="4983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625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</a:t>
            </a:r>
            <a:r>
              <a:rPr lang="en-US" dirty="0"/>
              <a:t>variability in fragment count for each gene across replicates is modeled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</a:t>
            </a:r>
            <a:r>
              <a:rPr lang="en-US" dirty="0"/>
              <a:t>fragment count for each isoform is estimated in each </a:t>
            </a:r>
            <a:r>
              <a:rPr lang="en-US" dirty="0" smtClean="0"/>
              <a:t>replicate (as before), </a:t>
            </a:r>
            <a:r>
              <a:rPr lang="en-US" dirty="0"/>
              <a:t>along </a:t>
            </a:r>
            <a:r>
              <a:rPr lang="en-US" dirty="0" smtClean="0"/>
              <a:t>with </a:t>
            </a:r>
            <a:r>
              <a:rPr lang="en-US" dirty="0"/>
              <a:t>a measure of uncertainty in this estimate arising from ambiguously mapped </a:t>
            </a:r>
            <a:r>
              <a:rPr lang="en-US" dirty="0" smtClean="0"/>
              <a:t>reads</a:t>
            </a:r>
          </a:p>
          <a:p>
            <a:pPr lvl="1"/>
            <a:r>
              <a:rPr lang="en-US" dirty="0" smtClean="0"/>
              <a:t>transcripts </a:t>
            </a:r>
            <a:r>
              <a:rPr lang="en-US" dirty="0"/>
              <a:t>with more shared exons and few uniquely assigned fragments will have greater uncertainty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algorithm combines estimates of uncertainty and cross-replicate variability under a beta negative binomial model of fragment count variability to estimate count variances for each transcript in each </a:t>
            </a:r>
            <a:r>
              <a:rPr lang="en-US" dirty="0" smtClean="0"/>
              <a:t>library</a:t>
            </a:r>
          </a:p>
          <a:p>
            <a:r>
              <a:rPr lang="en-US" dirty="0" smtClean="0"/>
              <a:t>These </a:t>
            </a:r>
            <a:r>
              <a:rPr lang="en-US" dirty="0"/>
              <a:t>variance estimates are used during statistical testing to report significantly differentially expressed genes and transcripts.</a:t>
            </a:r>
            <a:endParaRPr lang="en-US" dirty="0" smtClean="0">
              <a:latin typeface="Calibri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71495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/>
          <p:cNvSpPr>
            <a:spLocks noGrp="1"/>
          </p:cNvSpPr>
          <p:nvPr>
            <p:ph type="title"/>
          </p:nvPr>
        </p:nvSpPr>
        <p:spPr>
          <a:xfrm>
            <a:off x="152400" y="-27384"/>
            <a:ext cx="8839200" cy="1143000"/>
          </a:xfrm>
        </p:spPr>
        <p:txBody>
          <a:bodyPr/>
          <a:lstStyle/>
          <a:p>
            <a:r>
              <a:rPr lang="en-US" dirty="0" smtClean="0">
                <a:latin typeface="Calibri" charset="0"/>
                <a:ea typeface="ＭＳ Ｐゴシック" charset="0"/>
              </a:rPr>
              <a:t>Why is </a:t>
            </a:r>
            <a:r>
              <a:rPr lang="en-US" dirty="0" err="1" smtClean="0">
                <a:latin typeface="Calibri" charset="0"/>
                <a:ea typeface="ＭＳ Ｐゴシック" charset="0"/>
              </a:rPr>
              <a:t>cuffmerge</a:t>
            </a:r>
            <a:r>
              <a:rPr lang="en-US" dirty="0" smtClean="0">
                <a:latin typeface="Calibri" charset="0"/>
                <a:ea typeface="ＭＳ Ｐゴシック" charset="0"/>
              </a:rPr>
              <a:t> necessary?</a:t>
            </a:r>
            <a:endParaRPr lang="en-US" dirty="0">
              <a:latin typeface="Calibri" charset="0"/>
              <a:ea typeface="ＭＳ Ｐゴシック" charset="0"/>
            </a:endParaRPr>
          </a:p>
        </p:txBody>
      </p:sp>
      <p:sp>
        <p:nvSpPr>
          <p:cNvPr id="3379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Calibri" charset="0"/>
                <a:ea typeface="ＭＳ Ｐゴシック" charset="0"/>
              </a:rPr>
              <a:t>Cuffmerge</a:t>
            </a:r>
            <a:endParaRPr lang="en-US" dirty="0" smtClean="0">
              <a:latin typeface="Calibri" charset="0"/>
              <a:ea typeface="ＭＳ Ｐゴシック" charset="0"/>
            </a:endParaRPr>
          </a:p>
          <a:p>
            <a:pPr lvl="1"/>
            <a:r>
              <a:rPr lang="en-US" dirty="0" smtClean="0">
                <a:latin typeface="Calibri" charset="0"/>
                <a:ea typeface="ＭＳ Ｐゴシック" charset="0"/>
              </a:rPr>
              <a:t>Allows merge of several </a:t>
            </a:r>
            <a:r>
              <a:rPr lang="en-US" dirty="0">
                <a:latin typeface="Calibri" charset="0"/>
                <a:ea typeface="ＭＳ Ｐゴシック" charset="0"/>
              </a:rPr>
              <a:t>Cufflinks </a:t>
            </a:r>
            <a:r>
              <a:rPr lang="en-US" dirty="0" smtClean="0">
                <a:latin typeface="Calibri" charset="0"/>
                <a:ea typeface="ＭＳ Ｐゴシック" charset="0"/>
              </a:rPr>
              <a:t>assemblies together</a:t>
            </a:r>
          </a:p>
          <a:p>
            <a:pPr lvl="2"/>
            <a:r>
              <a:rPr lang="en-US" dirty="0" smtClean="0">
                <a:latin typeface="Calibri" charset="0"/>
                <a:ea typeface="ＭＳ Ｐゴシック" charset="0"/>
              </a:rPr>
              <a:t>Necessary because even with replicates cufflinks will not necessarily assemble the same numbers and structures of transcripts</a:t>
            </a:r>
          </a:p>
          <a:p>
            <a:pPr lvl="1"/>
            <a:r>
              <a:rPr lang="en-US" dirty="0" smtClean="0">
                <a:latin typeface="Calibri" charset="0"/>
                <a:ea typeface="ＭＳ Ｐゴシック" charset="0"/>
              </a:rPr>
              <a:t>Filters </a:t>
            </a:r>
            <a:r>
              <a:rPr lang="en-US" dirty="0">
                <a:latin typeface="Calibri" charset="0"/>
                <a:ea typeface="ＭＳ Ｐゴシック" charset="0"/>
              </a:rPr>
              <a:t>a number of </a:t>
            </a:r>
            <a:r>
              <a:rPr lang="en-US" dirty="0" err="1">
                <a:latin typeface="Calibri" charset="0"/>
                <a:ea typeface="ＭＳ Ｐゴシック" charset="0"/>
              </a:rPr>
              <a:t>transfrags</a:t>
            </a:r>
            <a:r>
              <a:rPr lang="en-US" dirty="0">
                <a:latin typeface="Calibri" charset="0"/>
                <a:ea typeface="ＭＳ Ｐゴシック" charset="0"/>
              </a:rPr>
              <a:t> that are probably </a:t>
            </a:r>
            <a:r>
              <a:rPr lang="en-US" dirty="0" smtClean="0">
                <a:latin typeface="Calibri" charset="0"/>
                <a:ea typeface="ＭＳ Ｐゴシック" charset="0"/>
              </a:rPr>
              <a:t>artifacts.</a:t>
            </a:r>
          </a:p>
          <a:p>
            <a:pPr lvl="1"/>
            <a:r>
              <a:rPr lang="en-US" dirty="0" smtClean="0">
                <a:latin typeface="Calibri" charset="0"/>
                <a:ea typeface="ＭＳ Ｐゴシック" charset="0"/>
              </a:rPr>
              <a:t>Optional: provide </a:t>
            </a:r>
            <a:r>
              <a:rPr lang="en-US" dirty="0">
                <a:latin typeface="Calibri" charset="0"/>
                <a:ea typeface="ＭＳ Ｐゴシック" charset="0"/>
              </a:rPr>
              <a:t>reference </a:t>
            </a:r>
            <a:r>
              <a:rPr lang="en-US" dirty="0" smtClean="0">
                <a:latin typeface="Calibri" charset="0"/>
                <a:ea typeface="ＭＳ Ｐゴシック" charset="0"/>
              </a:rPr>
              <a:t>GTF to merge </a:t>
            </a:r>
            <a:r>
              <a:rPr lang="en-US" dirty="0">
                <a:latin typeface="Calibri" charset="0"/>
                <a:ea typeface="ＭＳ Ｐゴシック" charset="0"/>
              </a:rPr>
              <a:t>novel isoforms and known isoforms and maximize overall assembly </a:t>
            </a:r>
            <a:r>
              <a:rPr lang="en-US" dirty="0" smtClean="0">
                <a:latin typeface="Calibri" charset="0"/>
                <a:ea typeface="ＭＳ Ｐゴシック" charset="0"/>
              </a:rPr>
              <a:t>quality.</a:t>
            </a:r>
          </a:p>
          <a:p>
            <a:pPr lvl="1"/>
            <a:r>
              <a:rPr lang="en-US" dirty="0" smtClean="0">
                <a:latin typeface="Calibri" charset="0"/>
                <a:ea typeface="ＭＳ Ｐゴシック" charset="0"/>
              </a:rPr>
              <a:t>Make </a:t>
            </a:r>
            <a:r>
              <a:rPr lang="en-US" dirty="0">
                <a:latin typeface="Calibri" charset="0"/>
                <a:ea typeface="ＭＳ Ｐゴシック" charset="0"/>
              </a:rPr>
              <a:t>an assembly GTF file suitable for use with </a:t>
            </a:r>
            <a:r>
              <a:rPr lang="en-US" dirty="0" err="1" smtClean="0">
                <a:latin typeface="Calibri" charset="0"/>
                <a:ea typeface="ＭＳ Ｐゴシック" charset="0"/>
              </a:rPr>
              <a:t>Cuffdiff</a:t>
            </a:r>
            <a:endParaRPr lang="en-US" dirty="0" smtClean="0">
              <a:latin typeface="Calibri" charset="0"/>
              <a:ea typeface="ＭＳ Ｐゴシック" charset="0"/>
            </a:endParaRPr>
          </a:p>
          <a:p>
            <a:pPr lvl="2"/>
            <a:r>
              <a:rPr lang="en-US" dirty="0" smtClean="0">
                <a:latin typeface="Calibri" charset="0"/>
                <a:ea typeface="ＭＳ Ｐゴシック" charset="0"/>
              </a:rPr>
              <a:t>Compare apples to apples</a:t>
            </a:r>
          </a:p>
        </p:txBody>
      </p:sp>
    </p:spTree>
    <p:extLst>
      <p:ext uri="{BB962C8B-B14F-4D97-AF65-F5344CB8AC3E}">
        <p14:creationId xmlns:p14="http://schemas.microsoft.com/office/powerpoint/2010/main" val="8459322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>
          <a:xfrm>
            <a:off x="152400" y="44624"/>
            <a:ext cx="8839200" cy="1143000"/>
          </a:xfrm>
        </p:spPr>
        <p:txBody>
          <a:bodyPr/>
          <a:lstStyle/>
          <a:p>
            <a:r>
              <a:rPr lang="en-US" dirty="0">
                <a:latin typeface="Calibri" charset="0"/>
                <a:ea typeface="ＭＳ Ｐゴシック" charset="0"/>
              </a:rPr>
              <a:t>What do we get from </a:t>
            </a:r>
            <a:r>
              <a:rPr lang="en-US" dirty="0" err="1">
                <a:latin typeface="Calibri" charset="0"/>
                <a:ea typeface="ＭＳ Ｐゴシック" charset="0"/>
              </a:rPr>
              <a:t>cummeRbund</a:t>
            </a:r>
            <a:r>
              <a:rPr lang="en-US" dirty="0">
                <a:latin typeface="Calibri" charset="0"/>
                <a:ea typeface="ＭＳ Ｐゴシック" charset="0"/>
              </a:rPr>
              <a:t>?</a:t>
            </a:r>
          </a:p>
        </p:txBody>
      </p:sp>
      <p:sp>
        <p:nvSpPr>
          <p:cNvPr id="36866" name="Content Placeholder 2"/>
          <p:cNvSpPr>
            <a:spLocks noGrp="1"/>
          </p:cNvSpPr>
          <p:nvPr>
            <p:ph idx="1"/>
          </p:nvPr>
        </p:nvSpPr>
        <p:spPr>
          <a:xfrm>
            <a:off x="152400" y="1340768"/>
            <a:ext cx="8839200" cy="47244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Calibri" charset="0"/>
                <a:ea typeface="ＭＳ Ｐゴシック" charset="0"/>
              </a:rPr>
              <a:t>Automatically generates many of the commonly used data visualizations</a:t>
            </a:r>
          </a:p>
          <a:p>
            <a:r>
              <a:rPr lang="en-US" dirty="0" smtClean="0">
                <a:latin typeface="Calibri" charset="0"/>
                <a:ea typeface="ＭＳ Ｐゴシック" charset="0"/>
              </a:rPr>
              <a:t>Distribution plots</a:t>
            </a:r>
          </a:p>
          <a:p>
            <a:r>
              <a:rPr lang="en-US" dirty="0" smtClean="0">
                <a:latin typeface="Calibri" charset="0"/>
                <a:ea typeface="ＭＳ Ｐゴシック" charset="0"/>
              </a:rPr>
              <a:t>Overall correlations plots</a:t>
            </a:r>
          </a:p>
          <a:p>
            <a:r>
              <a:rPr lang="en-US" dirty="0" smtClean="0">
                <a:latin typeface="Calibri" charset="0"/>
                <a:ea typeface="ＭＳ Ｐゴシック" charset="0"/>
              </a:rPr>
              <a:t>MA plots</a:t>
            </a:r>
          </a:p>
          <a:p>
            <a:r>
              <a:rPr lang="en-US" dirty="0" smtClean="0">
                <a:latin typeface="Calibri" charset="0"/>
                <a:ea typeface="ＭＳ Ｐゴシック" charset="0"/>
              </a:rPr>
              <a:t>Volcano plots</a:t>
            </a:r>
          </a:p>
          <a:p>
            <a:r>
              <a:rPr lang="en-US" dirty="0" smtClean="0">
                <a:latin typeface="Calibri" charset="0"/>
                <a:ea typeface="ＭＳ Ｐゴシック" charset="0"/>
              </a:rPr>
              <a:t>Clustering, PCA and MDS plots to assess global relationships between conditions</a:t>
            </a:r>
          </a:p>
          <a:p>
            <a:r>
              <a:rPr lang="en-US" dirty="0" err="1" smtClean="0">
                <a:latin typeface="Calibri" charset="0"/>
                <a:ea typeface="ＭＳ Ｐゴシック" charset="0"/>
              </a:rPr>
              <a:t>Heatmaps</a:t>
            </a:r>
            <a:endParaRPr lang="en-US" dirty="0" smtClean="0">
              <a:latin typeface="Calibri" charset="0"/>
              <a:ea typeface="ＭＳ Ｐゴシック" charset="0"/>
            </a:endParaRPr>
          </a:p>
          <a:p>
            <a:r>
              <a:rPr lang="en-US" dirty="0" smtClean="0">
                <a:latin typeface="Calibri" charset="0"/>
                <a:ea typeface="ＭＳ Ｐゴシック" charset="0"/>
              </a:rPr>
              <a:t>Gene/transcript-level plots showing transcript structures and expression levels</a:t>
            </a:r>
            <a:endParaRPr lang="en-US" dirty="0">
              <a:latin typeface="Calibri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1686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Tutorial_Part2_cummeRbund_output 3.jpe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" r="1197"/>
          <a:stretch/>
        </p:blipFill>
        <p:spPr>
          <a:xfrm>
            <a:off x="683568" y="1340768"/>
            <a:ext cx="2483291" cy="2535560"/>
          </a:xfrm>
        </p:spPr>
      </p:pic>
      <p:pic>
        <p:nvPicPr>
          <p:cNvPr id="6" name="Picture 5" descr="Tutorial_Part2_cummeRbund_output 6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1340768"/>
            <a:ext cx="2408312" cy="2408312"/>
          </a:xfrm>
          <a:prstGeom prst="rect">
            <a:avLst/>
          </a:prstGeom>
        </p:spPr>
      </p:pic>
      <p:pic>
        <p:nvPicPr>
          <p:cNvPr id="7" name="Picture 6" descr="Tutorial_Part2_cummeRbund_output 10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3933056"/>
            <a:ext cx="2264296" cy="2264296"/>
          </a:xfrm>
          <a:prstGeom prst="rect">
            <a:avLst/>
          </a:prstGeom>
        </p:spPr>
      </p:pic>
      <p:pic>
        <p:nvPicPr>
          <p:cNvPr id="8" name="Picture 7" descr="Tutorial_Part2_cummeRbund_output 12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3861048"/>
            <a:ext cx="2304256" cy="2304256"/>
          </a:xfrm>
          <a:prstGeom prst="rect">
            <a:avLst/>
          </a:prstGeom>
        </p:spPr>
      </p:pic>
      <p:pic>
        <p:nvPicPr>
          <p:cNvPr id="9" name="Picture 8" descr="Tutorial_Part2_cummeRbund_output 14.jpe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861048"/>
            <a:ext cx="2232248" cy="2232248"/>
          </a:xfrm>
          <a:prstGeom prst="rect">
            <a:avLst/>
          </a:prstGeom>
        </p:spPr>
      </p:pic>
      <p:pic>
        <p:nvPicPr>
          <p:cNvPr id="10" name="Picture 9" descr="Tutorial_Part2_cummeRbund_output.jpe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1340768"/>
            <a:ext cx="2480320" cy="248032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52400" y="-27384"/>
            <a:ext cx="8839200" cy="1143000"/>
          </a:xfrm>
        </p:spPr>
        <p:txBody>
          <a:bodyPr/>
          <a:lstStyle/>
          <a:p>
            <a:r>
              <a:rPr lang="en-US" dirty="0">
                <a:latin typeface="Calibri" charset="0"/>
                <a:ea typeface="ＭＳ Ｐゴシック" charset="0"/>
              </a:rPr>
              <a:t>What do we get from </a:t>
            </a:r>
            <a:r>
              <a:rPr lang="en-US" dirty="0" err="1">
                <a:latin typeface="Calibri" charset="0"/>
                <a:ea typeface="ＭＳ Ｐゴシック" charset="0"/>
              </a:rPr>
              <a:t>cummeRbund</a:t>
            </a:r>
            <a:r>
              <a:rPr lang="en-US" dirty="0">
                <a:latin typeface="Calibri" charset="0"/>
                <a:ea typeface="ＭＳ Ｐゴシック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33380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>
          <a:xfrm>
            <a:off x="152400" y="-27384"/>
            <a:ext cx="8839200" cy="1143000"/>
          </a:xfrm>
        </p:spPr>
        <p:txBody>
          <a:bodyPr/>
          <a:lstStyle/>
          <a:p>
            <a:r>
              <a:rPr lang="en-US" dirty="0" smtClean="0">
                <a:latin typeface="Calibri" charset="0"/>
                <a:ea typeface="ＭＳ Ｐゴシック" charset="0"/>
              </a:rPr>
              <a:t>Alternatives to FPKM</a:t>
            </a:r>
            <a:endParaRPr lang="en-US" dirty="0">
              <a:latin typeface="Calibri" charset="0"/>
              <a:ea typeface="ＭＳ Ｐゴシック" charset="0"/>
            </a:endParaRPr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>
          <a:xfrm>
            <a:off x="152400" y="1124744"/>
            <a:ext cx="8839200" cy="4983832"/>
          </a:xfrm>
        </p:spPr>
        <p:txBody>
          <a:bodyPr>
            <a:normAutofit lnSpcReduction="10000"/>
          </a:bodyPr>
          <a:lstStyle/>
          <a:p>
            <a:r>
              <a:rPr lang="en-US" dirty="0">
                <a:latin typeface="Calibri" charset="0"/>
                <a:ea typeface="ＭＳ Ｐゴシック" charset="0"/>
              </a:rPr>
              <a:t>Raw read counts as an alternate </a:t>
            </a:r>
            <a:r>
              <a:rPr lang="en-US" dirty="0" smtClean="0">
                <a:latin typeface="Calibri" charset="0"/>
                <a:ea typeface="ＭＳ Ｐゴシック" charset="0"/>
              </a:rPr>
              <a:t>for differential expression analysis</a:t>
            </a:r>
            <a:endParaRPr lang="en-US" dirty="0">
              <a:latin typeface="Calibri" charset="0"/>
              <a:ea typeface="ＭＳ Ｐゴシック" charset="0"/>
            </a:endParaRPr>
          </a:p>
          <a:p>
            <a:pPr lvl="1"/>
            <a:r>
              <a:rPr lang="en-US" dirty="0" smtClean="0">
                <a:latin typeface="Calibri" charset="0"/>
                <a:ea typeface="ＭＳ Ｐゴシック" charset="0"/>
              </a:rPr>
              <a:t>Instead of calculating FPKM, simply assign reads/fragments to a defined set of genes/transcripts and determine “raw counts”</a:t>
            </a:r>
          </a:p>
          <a:p>
            <a:pPr lvl="2"/>
            <a:r>
              <a:rPr lang="en-US" dirty="0" smtClean="0">
                <a:latin typeface="Calibri" charset="0"/>
                <a:ea typeface="ＭＳ Ｐゴシック" charset="0"/>
              </a:rPr>
              <a:t>Transcript structures could still be defined by something like cufflinks </a:t>
            </a:r>
          </a:p>
          <a:p>
            <a:r>
              <a:rPr lang="en-US" dirty="0" err="1" smtClean="0">
                <a:latin typeface="Calibri" charset="0"/>
                <a:ea typeface="ＭＳ Ｐゴシック" charset="0"/>
              </a:rPr>
              <a:t>HTSeq</a:t>
            </a:r>
            <a:r>
              <a:rPr lang="en-US" dirty="0" smtClean="0">
                <a:latin typeface="Calibri" charset="0"/>
                <a:ea typeface="ＭＳ Ｐゴシック" charset="0"/>
              </a:rPr>
              <a:t> (</a:t>
            </a:r>
            <a:r>
              <a:rPr lang="en-US" dirty="0" err="1" smtClean="0">
                <a:latin typeface="Calibri" charset="0"/>
                <a:ea typeface="ＭＳ Ｐゴシック" charset="0"/>
              </a:rPr>
              <a:t>htseq</a:t>
            </a:r>
            <a:r>
              <a:rPr lang="en-US" dirty="0" smtClean="0">
                <a:latin typeface="Calibri" charset="0"/>
                <a:ea typeface="ＭＳ Ｐゴシック" charset="0"/>
              </a:rPr>
              <a:t>-count)</a:t>
            </a:r>
            <a:endParaRPr lang="en-US" dirty="0">
              <a:latin typeface="Calibri" charset="0"/>
              <a:ea typeface="ＭＳ Ｐゴシック" charset="0"/>
            </a:endParaRPr>
          </a:p>
          <a:p>
            <a:pPr lvl="1"/>
            <a:r>
              <a:rPr lang="en-US" dirty="0">
                <a:latin typeface="Calibri" charset="0"/>
                <a:ea typeface="ＭＳ Ｐゴシック" charset="0"/>
                <a:hlinkClick r:id="rId2"/>
              </a:rPr>
              <a:t>http://www-huber.embl.de/users/anders/HTSeq/doc/</a:t>
            </a:r>
            <a:r>
              <a:rPr lang="en-US" dirty="0" smtClean="0">
                <a:latin typeface="Calibri" charset="0"/>
                <a:ea typeface="ＭＳ Ｐゴシック" charset="0"/>
                <a:hlinkClick r:id="rId2"/>
              </a:rPr>
              <a:t>count.html</a:t>
            </a:r>
            <a:endParaRPr lang="en-US" dirty="0" smtClean="0">
              <a:latin typeface="Calibri" charset="0"/>
              <a:ea typeface="ＭＳ Ｐゴシック" charset="0"/>
            </a:endParaRPr>
          </a:p>
          <a:p>
            <a:pPr lvl="1"/>
            <a:r>
              <a:rPr lang="en-US" dirty="0" err="1" smtClean="0">
                <a:latin typeface="Calibri" charset="0"/>
                <a:ea typeface="ＭＳ Ｐゴシック" charset="0"/>
              </a:rPr>
              <a:t>htseq</a:t>
            </a:r>
            <a:r>
              <a:rPr lang="en-US" dirty="0">
                <a:latin typeface="Calibri" charset="0"/>
                <a:ea typeface="ＭＳ Ｐゴシック" charset="0"/>
              </a:rPr>
              <a:t>-count --mode intersection-strict --stranded no --</a:t>
            </a:r>
            <a:r>
              <a:rPr lang="en-US" dirty="0" err="1">
                <a:latin typeface="Calibri" charset="0"/>
                <a:ea typeface="ＭＳ Ｐゴシック" charset="0"/>
              </a:rPr>
              <a:t>minaqual</a:t>
            </a:r>
            <a:r>
              <a:rPr lang="en-US" dirty="0">
                <a:latin typeface="Calibri" charset="0"/>
                <a:ea typeface="ＭＳ Ｐゴシック" charset="0"/>
              </a:rPr>
              <a:t> 1 --type exon --</a:t>
            </a:r>
            <a:r>
              <a:rPr lang="en-US" dirty="0" err="1">
                <a:latin typeface="Calibri" charset="0"/>
                <a:ea typeface="ＭＳ Ｐゴシック" charset="0"/>
              </a:rPr>
              <a:t>idattr</a:t>
            </a:r>
            <a:r>
              <a:rPr lang="en-US" dirty="0">
                <a:latin typeface="Calibri" charset="0"/>
                <a:ea typeface="ＭＳ Ｐゴシック" charset="0"/>
              </a:rPr>
              <a:t> </a:t>
            </a:r>
            <a:r>
              <a:rPr lang="en-US" dirty="0" err="1">
                <a:latin typeface="Calibri" charset="0"/>
                <a:ea typeface="ＭＳ Ｐゴシック" charset="0"/>
              </a:rPr>
              <a:t>transcript_id</a:t>
            </a:r>
            <a:r>
              <a:rPr lang="en-US" dirty="0">
                <a:latin typeface="Calibri" charset="0"/>
                <a:ea typeface="ＭＳ Ｐゴシック" charset="0"/>
              </a:rPr>
              <a:t> </a:t>
            </a:r>
            <a:r>
              <a:rPr lang="en-US" dirty="0" err="1" smtClean="0">
                <a:latin typeface="Calibri" charset="0"/>
                <a:ea typeface="ＭＳ Ｐゴシック" charset="0"/>
              </a:rPr>
              <a:t>accepted_hits.sam</a:t>
            </a:r>
            <a:r>
              <a:rPr lang="en-US" dirty="0" smtClean="0">
                <a:latin typeface="Calibri" charset="0"/>
                <a:ea typeface="ＭＳ Ｐゴシック" charset="0"/>
              </a:rPr>
              <a:t> </a:t>
            </a:r>
            <a:r>
              <a:rPr lang="en-US" dirty="0">
                <a:latin typeface="Calibri" charset="0"/>
                <a:ea typeface="ＭＳ Ｐゴシック" charset="0"/>
              </a:rPr>
              <a:t>chr22.gff &gt; </a:t>
            </a:r>
            <a:r>
              <a:rPr lang="en-US" dirty="0" err="1" smtClean="0">
                <a:latin typeface="Calibri" charset="0"/>
                <a:ea typeface="ＭＳ Ｐゴシック" charset="0"/>
              </a:rPr>
              <a:t>transcript_read_counts_table.tsv</a:t>
            </a:r>
            <a:endParaRPr lang="en-US" dirty="0" smtClean="0">
              <a:latin typeface="Calibri" charset="0"/>
              <a:ea typeface="ＭＳ Ｐゴシック" charset="0"/>
            </a:endParaRPr>
          </a:p>
          <a:p>
            <a:pPr lvl="1"/>
            <a:r>
              <a:rPr lang="en-US" dirty="0" smtClean="0">
                <a:latin typeface="Calibri" charset="0"/>
                <a:ea typeface="ＭＳ Ｐゴシック" charset="0"/>
              </a:rPr>
              <a:t>Important caveat of ‘transcript’ analysis by </a:t>
            </a:r>
            <a:r>
              <a:rPr lang="en-US" dirty="0" err="1" smtClean="0">
                <a:latin typeface="Calibri" charset="0"/>
                <a:ea typeface="ＭＳ Ｐゴシック" charset="0"/>
              </a:rPr>
              <a:t>htseq</a:t>
            </a:r>
            <a:r>
              <a:rPr lang="en-US" dirty="0" smtClean="0">
                <a:latin typeface="Calibri" charset="0"/>
                <a:ea typeface="ＭＳ Ｐゴシック" charset="0"/>
              </a:rPr>
              <a:t>-count:</a:t>
            </a:r>
          </a:p>
          <a:p>
            <a:pPr lvl="2"/>
            <a:r>
              <a:rPr lang="en-US" dirty="0">
                <a:latin typeface="Calibri" charset="0"/>
                <a:ea typeface="ＭＳ Ｐゴシック" charset="0"/>
                <a:hlinkClick r:id="rId3"/>
              </a:rPr>
              <a:t>http://seqanswers.com/forums/showthread.php?t=</a:t>
            </a:r>
            <a:r>
              <a:rPr lang="en-US" dirty="0" smtClean="0">
                <a:latin typeface="Calibri" charset="0"/>
                <a:ea typeface="ＭＳ Ｐゴシック" charset="0"/>
                <a:hlinkClick r:id="rId3"/>
              </a:rPr>
              <a:t>18068</a:t>
            </a:r>
            <a:endParaRPr lang="en-US" dirty="0" smtClean="0">
              <a:latin typeface="Calibri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2659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/>
          <p:cNvSpPr>
            <a:spLocks noGrp="1"/>
          </p:cNvSpPr>
          <p:nvPr>
            <p:ph type="title"/>
          </p:nvPr>
        </p:nvSpPr>
        <p:spPr>
          <a:xfrm>
            <a:off x="152400" y="-27384"/>
            <a:ext cx="8839200" cy="1143000"/>
          </a:xfrm>
        </p:spPr>
        <p:txBody>
          <a:bodyPr/>
          <a:lstStyle/>
          <a:p>
            <a:r>
              <a:rPr lang="en-US" dirty="0">
                <a:latin typeface="Calibri" charset="0"/>
                <a:ea typeface="ＭＳ Ｐゴシック" charset="0"/>
              </a:rPr>
              <a:t>‘FPKM’ expression estimates vs. ‘raw’ counts</a:t>
            </a:r>
          </a:p>
        </p:txBody>
      </p:sp>
      <p:sp>
        <p:nvSpPr>
          <p:cNvPr id="3174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" charset="0"/>
                <a:ea typeface="ＭＳ Ｐゴシック" charset="0"/>
              </a:rPr>
              <a:t>Which should I use?</a:t>
            </a:r>
          </a:p>
          <a:p>
            <a:r>
              <a:rPr lang="en-US" dirty="0">
                <a:latin typeface="Calibri" charset="0"/>
                <a:ea typeface="ＭＳ Ｐゴシック" charset="0"/>
              </a:rPr>
              <a:t>FPKM</a:t>
            </a:r>
          </a:p>
          <a:p>
            <a:pPr lvl="1"/>
            <a:r>
              <a:rPr lang="en-US" dirty="0">
                <a:latin typeface="Calibri" charset="0"/>
                <a:ea typeface="ＭＳ Ｐゴシック" charset="0"/>
              </a:rPr>
              <a:t>When you want to leverage benefits of tuxedo suite</a:t>
            </a:r>
          </a:p>
          <a:p>
            <a:pPr lvl="1"/>
            <a:r>
              <a:rPr lang="en-US" dirty="0">
                <a:latin typeface="Calibri" charset="0"/>
                <a:ea typeface="ＭＳ Ｐゴシック" charset="0"/>
              </a:rPr>
              <a:t>Good for visualization (e.g., </a:t>
            </a:r>
            <a:r>
              <a:rPr lang="en-US" dirty="0" err="1">
                <a:latin typeface="Calibri" charset="0"/>
                <a:ea typeface="ＭＳ Ｐゴシック" charset="0"/>
              </a:rPr>
              <a:t>heatmaps</a:t>
            </a:r>
            <a:r>
              <a:rPr lang="en-US" dirty="0">
                <a:latin typeface="Calibri" charset="0"/>
                <a:ea typeface="ＭＳ Ｐゴシック" charset="0"/>
              </a:rPr>
              <a:t>)</a:t>
            </a:r>
          </a:p>
          <a:p>
            <a:pPr lvl="1"/>
            <a:r>
              <a:rPr lang="en-US" dirty="0">
                <a:latin typeface="Calibri" charset="0"/>
                <a:ea typeface="ＭＳ Ｐゴシック" charset="0"/>
              </a:rPr>
              <a:t>Calculating fold changes, </a:t>
            </a:r>
            <a:r>
              <a:rPr lang="en-US" dirty="0" smtClean="0">
                <a:latin typeface="Calibri" charset="0"/>
                <a:ea typeface="ＭＳ Ｐゴシック" charset="0"/>
              </a:rPr>
              <a:t>etc.</a:t>
            </a:r>
            <a:endParaRPr lang="en-US" dirty="0">
              <a:latin typeface="Calibri" charset="0"/>
              <a:ea typeface="ＭＳ Ｐゴシック" charset="0"/>
            </a:endParaRPr>
          </a:p>
          <a:p>
            <a:r>
              <a:rPr lang="en-US" dirty="0">
                <a:latin typeface="Calibri" charset="0"/>
                <a:ea typeface="ＭＳ Ｐゴシック" charset="0"/>
              </a:rPr>
              <a:t>Counts</a:t>
            </a:r>
          </a:p>
          <a:p>
            <a:pPr lvl="1"/>
            <a:r>
              <a:rPr lang="en-US" dirty="0">
                <a:latin typeface="Calibri" charset="0"/>
                <a:ea typeface="ＭＳ Ｐゴシック" charset="0"/>
              </a:rPr>
              <a:t>More robust statistical methods for differential </a:t>
            </a:r>
            <a:r>
              <a:rPr lang="en-US" dirty="0" smtClean="0">
                <a:latin typeface="Calibri" charset="0"/>
                <a:ea typeface="ＭＳ Ｐゴシック" charset="0"/>
              </a:rPr>
              <a:t>expression</a:t>
            </a:r>
          </a:p>
          <a:p>
            <a:pPr lvl="1"/>
            <a:r>
              <a:rPr lang="en-US" dirty="0" smtClean="0">
                <a:latin typeface="Calibri" charset="0"/>
                <a:ea typeface="ＭＳ Ｐゴシック" charset="0"/>
              </a:rPr>
              <a:t>Accommodates more sophisticated experimental designs with appropriate statistical tests</a:t>
            </a:r>
            <a:endParaRPr lang="en-US" dirty="0">
              <a:latin typeface="Calibri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25511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charset="0"/>
                <a:ea typeface="ＭＳ Ｐゴシック" charset="0"/>
              </a:rPr>
              <a:t>Alternative differential </a:t>
            </a:r>
            <a:r>
              <a:rPr lang="en-US" dirty="0">
                <a:latin typeface="Calibri" charset="0"/>
                <a:ea typeface="ＭＳ Ｐゴシック" charset="0"/>
              </a:rPr>
              <a:t>expression methods</a:t>
            </a:r>
          </a:p>
        </p:txBody>
      </p:sp>
      <p:sp>
        <p:nvSpPr>
          <p:cNvPr id="3277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Calibri" charset="0"/>
                <a:ea typeface="ＭＳ Ｐゴシック" charset="0"/>
              </a:rPr>
              <a:t>Raw count approaches</a:t>
            </a:r>
          </a:p>
          <a:p>
            <a:pPr lvl="1"/>
            <a:r>
              <a:rPr lang="en-US" dirty="0" err="1" smtClean="0">
                <a:latin typeface="Calibri" charset="0"/>
                <a:ea typeface="ＭＳ Ｐゴシック" charset="0"/>
              </a:rPr>
              <a:t>DESeq</a:t>
            </a:r>
            <a:r>
              <a:rPr lang="en-US" dirty="0">
                <a:latin typeface="Calibri" charset="0"/>
                <a:ea typeface="ＭＳ Ｐゴシック" charset="0"/>
              </a:rPr>
              <a:t> - </a:t>
            </a:r>
            <a:r>
              <a:rPr lang="en-US" dirty="0">
                <a:latin typeface="Calibri" charset="0"/>
                <a:ea typeface="ＭＳ Ｐゴシック" charset="0"/>
                <a:hlinkClick r:id="rId2"/>
              </a:rPr>
              <a:t>http://www-huber.embl.de/users/anders/DESeq</a:t>
            </a:r>
            <a:r>
              <a:rPr lang="en-US" dirty="0" smtClean="0">
                <a:latin typeface="Calibri" charset="0"/>
                <a:ea typeface="ＭＳ Ｐゴシック" charset="0"/>
                <a:hlinkClick r:id="rId2"/>
              </a:rPr>
              <a:t>/</a:t>
            </a:r>
            <a:endParaRPr lang="en-US" dirty="0" smtClean="0">
              <a:latin typeface="Calibri" charset="0"/>
              <a:ea typeface="ＭＳ Ｐゴシック" charset="0"/>
            </a:endParaRPr>
          </a:p>
          <a:p>
            <a:pPr lvl="1"/>
            <a:r>
              <a:rPr lang="en-US" dirty="0" err="1" smtClean="0">
                <a:latin typeface="Calibri" charset="0"/>
                <a:ea typeface="ＭＳ Ｐゴシック" charset="0"/>
              </a:rPr>
              <a:t>edgeR</a:t>
            </a:r>
            <a:r>
              <a:rPr lang="en-US" dirty="0" smtClean="0">
                <a:latin typeface="Calibri" charset="0"/>
                <a:ea typeface="ＭＳ Ｐゴシック" charset="0"/>
              </a:rPr>
              <a:t> </a:t>
            </a:r>
            <a:r>
              <a:rPr lang="en-US" dirty="0">
                <a:latin typeface="Calibri" charset="0"/>
                <a:ea typeface="ＭＳ Ｐゴシック" charset="0"/>
              </a:rPr>
              <a:t>- </a:t>
            </a:r>
            <a:r>
              <a:rPr lang="en-US" dirty="0">
                <a:latin typeface="Calibri" charset="0"/>
                <a:ea typeface="ＭＳ Ｐゴシック" charset="0"/>
                <a:hlinkClick r:id="rId3"/>
              </a:rPr>
              <a:t>http://www.bioconductor.org/packages/release/bioc/html/</a:t>
            </a:r>
            <a:r>
              <a:rPr lang="en-US" dirty="0" smtClean="0">
                <a:latin typeface="Calibri" charset="0"/>
                <a:ea typeface="ＭＳ Ｐゴシック" charset="0"/>
                <a:hlinkClick r:id="rId3"/>
              </a:rPr>
              <a:t>edgeR.html</a:t>
            </a:r>
            <a:endParaRPr lang="en-US" dirty="0" smtClean="0">
              <a:latin typeface="Calibri" charset="0"/>
              <a:ea typeface="ＭＳ Ｐゴシック" charset="0"/>
            </a:endParaRPr>
          </a:p>
          <a:p>
            <a:pPr lvl="1"/>
            <a:r>
              <a:rPr lang="en-US" dirty="0" smtClean="0">
                <a:latin typeface="Calibri" charset="0"/>
                <a:ea typeface="ＭＳ Ｐゴシック" charset="0"/>
              </a:rPr>
              <a:t>Others…</a:t>
            </a:r>
          </a:p>
          <a:p>
            <a:pPr lvl="1"/>
            <a:endParaRPr lang="en-US" dirty="0" smtClean="0">
              <a:latin typeface="Calibri" charset="0"/>
              <a:ea typeface="ＭＳ Ｐゴシック" charset="0"/>
            </a:endParaRPr>
          </a:p>
          <a:p>
            <a:pPr lvl="1"/>
            <a:endParaRPr lang="en-US" dirty="0">
              <a:latin typeface="Calibri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3626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44624"/>
            <a:ext cx="8839200" cy="1143000"/>
          </a:xfrm>
        </p:spPr>
        <p:txBody>
          <a:bodyPr/>
          <a:lstStyle/>
          <a:p>
            <a:r>
              <a:rPr lang="en-US" dirty="0" smtClean="0"/>
              <a:t>Multiple approaches advisable</a:t>
            </a:r>
            <a:endParaRPr lang="en-US" dirty="0"/>
          </a:p>
        </p:txBody>
      </p:sp>
      <p:pic>
        <p:nvPicPr>
          <p:cNvPr id="3" name="Picture 2" descr="Screen Shot 2013-06-01 at 10.13.40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440160"/>
            <a:ext cx="6078124" cy="4653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311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 charset="0"/>
                <a:ea typeface="ＭＳ Ｐゴシック" charset="0"/>
              </a:rPr>
              <a:t>Lessons learned from microarray days</a:t>
            </a:r>
          </a:p>
        </p:txBody>
      </p:sp>
      <p:sp>
        <p:nvSpPr>
          <p:cNvPr id="3481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" charset="0"/>
                <a:ea typeface="ＭＳ Ｐゴシック" charset="0"/>
              </a:rPr>
              <a:t>Hansen et al. “Sequencing Technology Does Not Eliminate Biological Variability.” Nature Biotechnology 29, no. 7 (2011): 572–573.</a:t>
            </a:r>
          </a:p>
          <a:p>
            <a:r>
              <a:rPr lang="en-US" dirty="0">
                <a:latin typeface="Calibri" charset="0"/>
                <a:ea typeface="ＭＳ Ｐゴシック" charset="0"/>
              </a:rPr>
              <a:t>Power analysis for </a:t>
            </a:r>
            <a:r>
              <a:rPr lang="en-US" dirty="0" smtClean="0">
                <a:latin typeface="Calibri" charset="0"/>
                <a:ea typeface="ＭＳ Ｐゴシック" charset="0"/>
              </a:rPr>
              <a:t>RNA-seq </a:t>
            </a:r>
            <a:r>
              <a:rPr lang="en-US" dirty="0">
                <a:latin typeface="Calibri" charset="0"/>
                <a:ea typeface="ＭＳ Ｐゴシック" charset="0"/>
              </a:rPr>
              <a:t>experiments</a:t>
            </a:r>
          </a:p>
          <a:p>
            <a:pPr lvl="1"/>
            <a:r>
              <a:rPr lang="en-US" dirty="0">
                <a:latin typeface="Calibri" charset="0"/>
                <a:ea typeface="ＭＳ Ｐゴシック" charset="0"/>
                <a:hlinkClick r:id="rId2"/>
              </a:rPr>
              <a:t>http://euler.bc.edu/marthlab/scotty/scotty.php</a:t>
            </a:r>
            <a:endParaRPr lang="en-US" dirty="0">
              <a:latin typeface="Calibri" charset="0"/>
              <a:ea typeface="ＭＳ Ｐゴシック" charset="0"/>
            </a:endParaRPr>
          </a:p>
          <a:p>
            <a:r>
              <a:rPr lang="en-US" dirty="0" smtClean="0">
                <a:latin typeface="Calibri" charset="0"/>
                <a:ea typeface="ＭＳ Ｐゴシック" charset="0"/>
              </a:rPr>
              <a:t>RNA-seq </a:t>
            </a:r>
            <a:r>
              <a:rPr lang="en-US" dirty="0">
                <a:latin typeface="Calibri" charset="0"/>
                <a:ea typeface="ＭＳ Ｐゴシック" charset="0"/>
              </a:rPr>
              <a:t>need for biological replicates</a:t>
            </a:r>
          </a:p>
          <a:p>
            <a:pPr lvl="1"/>
            <a:r>
              <a:rPr lang="en-US" dirty="0">
                <a:latin typeface="Calibri" charset="0"/>
                <a:ea typeface="ＭＳ Ｐゴシック" charset="0"/>
                <a:hlinkClick r:id="rId3"/>
              </a:rPr>
              <a:t>http://www.biostars.org/p/1161/</a:t>
            </a:r>
            <a:endParaRPr lang="en-US" dirty="0">
              <a:latin typeface="Calibri" charset="0"/>
              <a:ea typeface="ＭＳ Ｐゴシック" charset="0"/>
            </a:endParaRPr>
          </a:p>
          <a:p>
            <a:r>
              <a:rPr lang="en-US" dirty="0" smtClean="0">
                <a:latin typeface="Calibri" charset="0"/>
                <a:ea typeface="ＭＳ Ｐゴシック" charset="0"/>
              </a:rPr>
              <a:t>RNA-seq </a:t>
            </a:r>
            <a:r>
              <a:rPr lang="en-US" dirty="0">
                <a:latin typeface="Calibri" charset="0"/>
                <a:ea typeface="ＭＳ Ｐゴシック" charset="0"/>
              </a:rPr>
              <a:t>study design</a:t>
            </a:r>
          </a:p>
          <a:p>
            <a:pPr lvl="1"/>
            <a:r>
              <a:rPr lang="en-US" dirty="0">
                <a:latin typeface="Calibri" charset="0"/>
                <a:ea typeface="ＭＳ Ｐゴシック" charset="0"/>
                <a:hlinkClick r:id="rId4"/>
              </a:rPr>
              <a:t>http://www.biostars.org/p/68885/</a:t>
            </a:r>
            <a:endParaRPr lang="en-US" dirty="0">
              <a:latin typeface="Calibri" charset="0"/>
              <a:ea typeface="ＭＳ Ｐゴシック" charset="0"/>
            </a:endParaRPr>
          </a:p>
          <a:p>
            <a:endParaRPr lang="en-US" dirty="0">
              <a:latin typeface="Calibri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97572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/>
          </p:nvPr>
        </p:nvSpPr>
        <p:spPr>
          <a:xfrm>
            <a:off x="152400" y="53752"/>
            <a:ext cx="8839200" cy="1143000"/>
          </a:xfrm>
        </p:spPr>
        <p:txBody>
          <a:bodyPr/>
          <a:lstStyle/>
          <a:p>
            <a:r>
              <a:rPr lang="en-US" dirty="0">
                <a:latin typeface="Calibri" charset="0"/>
                <a:ea typeface="ＭＳ Ｐゴシック" charset="0"/>
              </a:rPr>
              <a:t>Multiple testing correction</a:t>
            </a:r>
          </a:p>
        </p:txBody>
      </p:sp>
      <p:sp>
        <p:nvSpPr>
          <p:cNvPr id="35842" name="Content Placeholder 2"/>
          <p:cNvSpPr>
            <a:spLocks noGrp="1"/>
          </p:cNvSpPr>
          <p:nvPr>
            <p:ph idx="1"/>
          </p:nvPr>
        </p:nvSpPr>
        <p:spPr>
          <a:xfrm>
            <a:off x="152400" y="1196752"/>
            <a:ext cx="8839200" cy="4968552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latin typeface="Calibri" charset="0"/>
                <a:ea typeface="ＭＳ Ｐゴシック" charset="0"/>
              </a:rPr>
              <a:t>As more attributes are compared, it becomes more likely that the treatment and control groups will appear to differ on at least one attribute by random chance alone.</a:t>
            </a:r>
          </a:p>
          <a:p>
            <a:r>
              <a:rPr lang="en-US" dirty="0" smtClean="0">
                <a:latin typeface="Calibri" charset="0"/>
                <a:ea typeface="ＭＳ Ｐゴシック" charset="0"/>
              </a:rPr>
              <a:t>Well known from array studies</a:t>
            </a:r>
          </a:p>
          <a:p>
            <a:pPr lvl="1"/>
            <a:r>
              <a:rPr lang="en-US" dirty="0" smtClean="0">
                <a:latin typeface="Calibri" charset="0"/>
                <a:ea typeface="ＭＳ Ｐゴシック" charset="0"/>
              </a:rPr>
              <a:t>10,000s genes/transcripts</a:t>
            </a:r>
          </a:p>
          <a:p>
            <a:pPr lvl="1"/>
            <a:r>
              <a:rPr lang="en-US" dirty="0" smtClean="0">
                <a:latin typeface="Calibri" charset="0"/>
                <a:ea typeface="ＭＳ Ｐゴシック" charset="0"/>
              </a:rPr>
              <a:t>100,000s exons</a:t>
            </a:r>
          </a:p>
          <a:p>
            <a:pPr marL="342900" lvl="1" indent="-342900">
              <a:buFont typeface="Arial" charset="0"/>
              <a:buChar char="•"/>
            </a:pPr>
            <a:r>
              <a:rPr lang="en-US" dirty="0" smtClean="0">
                <a:latin typeface="Calibri" charset="0"/>
                <a:ea typeface="ＭＳ Ｐゴシック" charset="0"/>
              </a:rPr>
              <a:t>With RNA-</a:t>
            </a:r>
            <a:r>
              <a:rPr lang="en-US" dirty="0" err="1" smtClean="0">
                <a:latin typeface="Calibri" charset="0"/>
                <a:ea typeface="ＭＳ Ｐゴシック" charset="0"/>
              </a:rPr>
              <a:t>seq</a:t>
            </a:r>
            <a:r>
              <a:rPr lang="en-US" dirty="0">
                <a:latin typeface="Calibri" charset="0"/>
                <a:ea typeface="ＭＳ Ｐゴシック" charset="0"/>
              </a:rPr>
              <a:t>, </a:t>
            </a:r>
            <a:r>
              <a:rPr lang="en-US" dirty="0" smtClean="0">
                <a:latin typeface="Calibri" charset="0"/>
                <a:ea typeface="ＭＳ Ｐゴシック" charset="0"/>
              </a:rPr>
              <a:t>more </a:t>
            </a:r>
            <a:r>
              <a:rPr lang="en-US" dirty="0">
                <a:latin typeface="Calibri" charset="0"/>
                <a:ea typeface="ＭＳ Ｐゴシック" charset="0"/>
              </a:rPr>
              <a:t>of a problem than </a:t>
            </a:r>
            <a:r>
              <a:rPr lang="en-US" dirty="0" smtClean="0">
                <a:latin typeface="Calibri" charset="0"/>
                <a:ea typeface="ＭＳ Ｐゴシック" charset="0"/>
              </a:rPr>
              <a:t>ever</a:t>
            </a:r>
          </a:p>
          <a:p>
            <a:pPr lvl="1"/>
            <a:r>
              <a:rPr lang="en-US" dirty="0" smtClean="0">
                <a:latin typeface="Calibri" charset="0"/>
                <a:ea typeface="ＭＳ Ｐゴシック" charset="0"/>
              </a:rPr>
              <a:t>All the complexity of the </a:t>
            </a:r>
            <a:r>
              <a:rPr lang="en-US" dirty="0" err="1" smtClean="0">
                <a:latin typeface="Calibri" charset="0"/>
                <a:ea typeface="ＭＳ Ｐゴシック" charset="0"/>
              </a:rPr>
              <a:t>transcriptome</a:t>
            </a:r>
            <a:endParaRPr lang="en-US" dirty="0" smtClean="0">
              <a:latin typeface="Calibri" charset="0"/>
              <a:ea typeface="ＭＳ Ｐゴシック" charset="0"/>
            </a:endParaRPr>
          </a:p>
          <a:p>
            <a:pPr lvl="1"/>
            <a:r>
              <a:rPr lang="en-US" dirty="0" smtClean="0">
                <a:latin typeface="Calibri" charset="0"/>
                <a:ea typeface="ＭＳ Ｐゴシック" charset="0"/>
              </a:rPr>
              <a:t>Almost infinite number of potential features</a:t>
            </a:r>
          </a:p>
          <a:p>
            <a:pPr lvl="2"/>
            <a:r>
              <a:rPr lang="en-US" dirty="0" smtClean="0">
                <a:latin typeface="Calibri" charset="0"/>
                <a:ea typeface="ＭＳ Ｐゴシック" charset="0"/>
              </a:rPr>
              <a:t>Genes, transcripts, exons, </a:t>
            </a:r>
            <a:r>
              <a:rPr lang="en-US" dirty="0" err="1" smtClean="0">
                <a:latin typeface="Calibri" charset="0"/>
                <a:ea typeface="ＭＳ Ｐゴシック" charset="0"/>
              </a:rPr>
              <a:t>juntions</a:t>
            </a:r>
            <a:r>
              <a:rPr lang="en-US" dirty="0" smtClean="0">
                <a:latin typeface="Calibri" charset="0"/>
                <a:ea typeface="ＭＳ Ｐゴシック" charset="0"/>
              </a:rPr>
              <a:t>, retained introns, microRNAs, </a:t>
            </a:r>
            <a:r>
              <a:rPr lang="en-US" dirty="0" err="1" smtClean="0">
                <a:latin typeface="Calibri" charset="0"/>
                <a:ea typeface="ＭＳ Ｐゴシック" charset="0"/>
              </a:rPr>
              <a:t>lncRNAs</a:t>
            </a:r>
            <a:r>
              <a:rPr lang="en-US" dirty="0" smtClean="0">
                <a:latin typeface="Calibri" charset="0"/>
                <a:ea typeface="ＭＳ Ｐゴシック" charset="0"/>
              </a:rPr>
              <a:t>, </a:t>
            </a:r>
            <a:r>
              <a:rPr lang="en-US" dirty="0" err="1" smtClean="0">
                <a:latin typeface="Calibri" charset="0"/>
                <a:ea typeface="ＭＳ Ｐゴシック" charset="0"/>
              </a:rPr>
              <a:t>etc</a:t>
            </a:r>
            <a:r>
              <a:rPr lang="en-US" dirty="0" smtClean="0">
                <a:latin typeface="Calibri" charset="0"/>
                <a:ea typeface="ＭＳ Ｐゴシック" charset="0"/>
              </a:rPr>
              <a:t>, </a:t>
            </a:r>
            <a:r>
              <a:rPr lang="en-US" dirty="0" err="1" smtClean="0">
                <a:latin typeface="Calibri" charset="0"/>
                <a:ea typeface="ＭＳ Ｐゴシック" charset="0"/>
              </a:rPr>
              <a:t>etc</a:t>
            </a:r>
            <a:endParaRPr lang="en-US" dirty="0" smtClean="0">
              <a:latin typeface="Calibri" charset="0"/>
              <a:ea typeface="ＭＳ Ｐゴシック" charset="0"/>
            </a:endParaRPr>
          </a:p>
          <a:p>
            <a:r>
              <a:rPr lang="en-US" dirty="0" err="1" smtClean="0">
                <a:latin typeface="Calibri" charset="0"/>
                <a:ea typeface="ＭＳ Ｐゴシック" charset="0"/>
              </a:rPr>
              <a:t>Bioconductor</a:t>
            </a:r>
            <a:r>
              <a:rPr lang="en-US" dirty="0" smtClean="0">
                <a:latin typeface="Calibri" charset="0"/>
                <a:ea typeface="ＭＳ Ｐゴシック" charset="0"/>
              </a:rPr>
              <a:t> </a:t>
            </a:r>
            <a:r>
              <a:rPr lang="en-US" dirty="0" err="1" smtClean="0">
                <a:latin typeface="Calibri" charset="0"/>
                <a:ea typeface="ＭＳ Ｐゴシック" charset="0"/>
              </a:rPr>
              <a:t>multtest</a:t>
            </a:r>
            <a:endParaRPr lang="en-US" dirty="0" smtClean="0">
              <a:latin typeface="Calibri" charset="0"/>
              <a:ea typeface="ＭＳ Ｐゴシック" charset="0"/>
            </a:endParaRPr>
          </a:p>
          <a:p>
            <a:pPr lvl="1"/>
            <a:r>
              <a:rPr lang="en-US" dirty="0" smtClean="0">
                <a:latin typeface="Calibri" charset="0"/>
                <a:ea typeface="ＭＳ Ｐゴシック" charset="0"/>
                <a:hlinkClick r:id="rId2"/>
              </a:rPr>
              <a:t>http</a:t>
            </a:r>
            <a:r>
              <a:rPr lang="en-US" dirty="0">
                <a:latin typeface="Calibri" charset="0"/>
                <a:ea typeface="ＭＳ Ｐゴシック" charset="0"/>
                <a:hlinkClick r:id="rId2"/>
              </a:rPr>
              <a:t>://www.bioconductor.org/packages/release/bioc/</a:t>
            </a:r>
            <a:r>
              <a:rPr lang="en-US" dirty="0" smtClean="0">
                <a:latin typeface="Calibri" charset="0"/>
                <a:ea typeface="ＭＳ Ｐゴシック" charset="0"/>
                <a:hlinkClick r:id="rId2"/>
              </a:rPr>
              <a:t>html/multtest.html</a:t>
            </a:r>
            <a:endParaRPr lang="en-US" dirty="0">
              <a:latin typeface="Calibri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07319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>
          <a:xfrm>
            <a:off x="152400" y="44624"/>
            <a:ext cx="8839200" cy="1143000"/>
          </a:xfrm>
        </p:spPr>
        <p:txBody>
          <a:bodyPr/>
          <a:lstStyle/>
          <a:p>
            <a:r>
              <a:rPr lang="en-US" sz="3600" dirty="0">
                <a:latin typeface="Calibri" charset="0"/>
                <a:ea typeface="ＭＳ Ｐゴシック" charset="0"/>
              </a:rPr>
              <a:t>Downstream interpretation of expression </a:t>
            </a:r>
            <a:r>
              <a:rPr lang="en-US" sz="3600" dirty="0" smtClean="0">
                <a:latin typeface="Calibri" charset="0"/>
                <a:ea typeface="ＭＳ Ｐゴシック" charset="0"/>
              </a:rPr>
              <a:t>analysis</a:t>
            </a:r>
            <a:endParaRPr lang="en-US" sz="3600" dirty="0">
              <a:latin typeface="Calibri" charset="0"/>
              <a:ea typeface="ＭＳ Ｐゴシック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1484784"/>
            <a:ext cx="8839200" cy="47244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>
                <a:latin typeface="Calibri" charset="0"/>
                <a:ea typeface="ＭＳ Ｐゴシック" charset="0"/>
              </a:rPr>
              <a:t>Topic for an entire course</a:t>
            </a:r>
          </a:p>
          <a:p>
            <a:r>
              <a:rPr lang="en-US" dirty="0" smtClean="0">
                <a:latin typeface="Calibri" charset="0"/>
                <a:ea typeface="ＭＳ Ｐゴシック" charset="0"/>
              </a:rPr>
              <a:t>Expression estimates and differential expression lists from cufflinks/</a:t>
            </a:r>
            <a:r>
              <a:rPr lang="en-US" dirty="0" err="1" smtClean="0">
                <a:latin typeface="Calibri" charset="0"/>
                <a:ea typeface="ＭＳ Ｐゴシック" charset="0"/>
              </a:rPr>
              <a:t>cuffdiff</a:t>
            </a:r>
            <a:r>
              <a:rPr lang="en-US" dirty="0" smtClean="0">
                <a:latin typeface="Calibri" charset="0"/>
                <a:ea typeface="ＭＳ Ｐゴシック" charset="0"/>
              </a:rPr>
              <a:t> (or alternative) can be fed into many analysis pipelines</a:t>
            </a:r>
          </a:p>
          <a:p>
            <a:r>
              <a:rPr lang="en-US" dirty="0" smtClean="0">
                <a:latin typeface="Calibri" charset="0"/>
                <a:ea typeface="ＭＳ Ｐゴシック" charset="0"/>
              </a:rPr>
              <a:t>See supplemental R tutorial for how to format cufflinks data and start manipulating in R</a:t>
            </a:r>
            <a:endParaRPr lang="en-US" dirty="0">
              <a:latin typeface="Calibri" charset="0"/>
              <a:ea typeface="ＭＳ Ｐゴシック" charset="0"/>
            </a:endParaRPr>
          </a:p>
          <a:p>
            <a:r>
              <a:rPr lang="en-US" dirty="0" smtClean="0">
                <a:latin typeface="Calibri" charset="0"/>
                <a:ea typeface="ＭＳ Ｐゴシック" charset="0"/>
              </a:rPr>
              <a:t>Clustering/</a:t>
            </a:r>
            <a:r>
              <a:rPr lang="en-US" dirty="0" err="1" smtClean="0">
                <a:latin typeface="Calibri" charset="0"/>
                <a:ea typeface="ＭＳ Ｐゴシック" charset="0"/>
              </a:rPr>
              <a:t>Heatmaps</a:t>
            </a:r>
            <a:endParaRPr lang="en-US" dirty="0" smtClean="0">
              <a:latin typeface="Calibri" charset="0"/>
              <a:ea typeface="ＭＳ Ｐゴシック" charset="0"/>
            </a:endParaRPr>
          </a:p>
          <a:p>
            <a:pPr lvl="1"/>
            <a:r>
              <a:rPr lang="en-US" dirty="0" smtClean="0">
                <a:latin typeface="Calibri" charset="0"/>
                <a:ea typeface="ＭＳ Ｐゴシック" charset="0"/>
              </a:rPr>
              <a:t>Provided by </a:t>
            </a:r>
            <a:r>
              <a:rPr lang="en-US" dirty="0" err="1" smtClean="0">
                <a:latin typeface="Calibri" charset="0"/>
                <a:ea typeface="ＭＳ Ｐゴシック" charset="0"/>
              </a:rPr>
              <a:t>cummeRbund</a:t>
            </a:r>
            <a:endParaRPr lang="en-US" dirty="0">
              <a:latin typeface="Calibri" charset="0"/>
              <a:ea typeface="ＭＳ Ｐゴシック" charset="0"/>
            </a:endParaRPr>
          </a:p>
          <a:p>
            <a:pPr lvl="1"/>
            <a:r>
              <a:rPr lang="en-US" dirty="0" smtClean="0">
                <a:latin typeface="Calibri" charset="0"/>
                <a:ea typeface="ＭＳ Ｐゴシック" charset="0"/>
              </a:rPr>
              <a:t>For more customized analysis various R packages exist: </a:t>
            </a:r>
          </a:p>
          <a:p>
            <a:pPr lvl="2"/>
            <a:r>
              <a:rPr lang="en-US" dirty="0" err="1">
                <a:latin typeface="Calibri" charset="0"/>
                <a:ea typeface="ＭＳ Ｐゴシック" charset="0"/>
              </a:rPr>
              <a:t>h</a:t>
            </a:r>
            <a:r>
              <a:rPr lang="en-US" dirty="0" err="1" smtClean="0">
                <a:latin typeface="Calibri" charset="0"/>
                <a:ea typeface="ＭＳ Ｐゴシック" charset="0"/>
              </a:rPr>
              <a:t>clust</a:t>
            </a:r>
            <a:r>
              <a:rPr lang="en-US" dirty="0" smtClean="0">
                <a:latin typeface="Calibri" charset="0"/>
                <a:ea typeface="ＭＳ Ｐゴシック" charset="0"/>
              </a:rPr>
              <a:t>, heatmap.2,</a:t>
            </a:r>
            <a:r>
              <a:rPr lang="en-US" dirty="0">
                <a:latin typeface="Calibri" charset="0"/>
                <a:ea typeface="ＭＳ Ｐゴシック" charset="0"/>
              </a:rPr>
              <a:t> </a:t>
            </a:r>
            <a:r>
              <a:rPr lang="en-US" dirty="0" err="1" smtClean="0">
                <a:latin typeface="Calibri" charset="0"/>
                <a:ea typeface="ＭＳ Ｐゴシック" charset="0"/>
              </a:rPr>
              <a:t>plotrix</a:t>
            </a:r>
            <a:r>
              <a:rPr lang="en-US" dirty="0" smtClean="0">
                <a:latin typeface="Calibri" charset="0"/>
                <a:ea typeface="ＭＳ Ｐゴシック" charset="0"/>
              </a:rPr>
              <a:t>, ggplot2, etc.</a:t>
            </a:r>
          </a:p>
          <a:p>
            <a:r>
              <a:rPr lang="en-US" dirty="0" smtClean="0">
                <a:latin typeface="Calibri" charset="0"/>
                <a:ea typeface="ＭＳ Ｐゴシック" charset="0"/>
              </a:rPr>
              <a:t>Classification</a:t>
            </a:r>
          </a:p>
          <a:p>
            <a:pPr lvl="1"/>
            <a:r>
              <a:rPr lang="en-US" dirty="0" smtClean="0">
                <a:latin typeface="Calibri" charset="0"/>
                <a:ea typeface="ＭＳ Ｐゴシック" charset="0"/>
              </a:rPr>
              <a:t>For RNA-seq data we still rarely have sufficient sample size and clinical details but this is changing</a:t>
            </a:r>
          </a:p>
          <a:p>
            <a:pPr lvl="2"/>
            <a:r>
              <a:rPr lang="en-US" dirty="0" err="1" smtClean="0">
                <a:latin typeface="Calibri" charset="0"/>
                <a:ea typeface="ＭＳ Ｐゴシック" charset="0"/>
              </a:rPr>
              <a:t>Weka</a:t>
            </a:r>
            <a:r>
              <a:rPr lang="en-US" dirty="0" smtClean="0">
                <a:latin typeface="Calibri" charset="0"/>
                <a:ea typeface="ＭＳ Ｐゴシック" charset="0"/>
              </a:rPr>
              <a:t> is a good learning tool</a:t>
            </a:r>
          </a:p>
          <a:p>
            <a:pPr lvl="2"/>
            <a:r>
              <a:rPr lang="en-US" dirty="0" err="1" smtClean="0">
                <a:latin typeface="Calibri" charset="0"/>
                <a:ea typeface="ＭＳ Ｐゴシック" charset="0"/>
              </a:rPr>
              <a:t>RandomForests</a:t>
            </a:r>
            <a:r>
              <a:rPr lang="en-US" dirty="0" smtClean="0">
                <a:latin typeface="Calibri" charset="0"/>
                <a:ea typeface="ＭＳ Ｐゴシック" charset="0"/>
              </a:rPr>
              <a:t> R package (</a:t>
            </a:r>
            <a:r>
              <a:rPr lang="en-US" dirty="0" err="1" smtClean="0">
                <a:latin typeface="Calibri" charset="0"/>
                <a:ea typeface="ＭＳ Ｐゴシック" charset="0"/>
              </a:rPr>
              <a:t>biostar</a:t>
            </a:r>
            <a:r>
              <a:rPr lang="en-US" dirty="0" smtClean="0">
                <a:latin typeface="Calibri" charset="0"/>
                <a:ea typeface="ＭＳ Ｐゴシック" charset="0"/>
              </a:rPr>
              <a:t> tutorial being developed)</a:t>
            </a:r>
          </a:p>
          <a:p>
            <a:r>
              <a:rPr lang="en-US" dirty="0" smtClean="0">
                <a:latin typeface="Calibri" charset="0"/>
                <a:ea typeface="ＭＳ Ｐゴシック" charset="0"/>
              </a:rPr>
              <a:t>Pathway analysis</a:t>
            </a:r>
          </a:p>
          <a:p>
            <a:pPr lvl="1"/>
            <a:r>
              <a:rPr lang="en-US" dirty="0" smtClean="0">
                <a:latin typeface="Calibri" charset="0"/>
                <a:ea typeface="ＭＳ Ｐゴシック" charset="0"/>
              </a:rPr>
              <a:t>David</a:t>
            </a:r>
          </a:p>
          <a:p>
            <a:pPr lvl="1"/>
            <a:r>
              <a:rPr lang="en-US" dirty="0" smtClean="0">
                <a:latin typeface="Calibri" charset="0"/>
                <a:ea typeface="ＭＳ Ｐゴシック" charset="0"/>
              </a:rPr>
              <a:t>IPA</a:t>
            </a:r>
          </a:p>
          <a:p>
            <a:pPr lvl="1"/>
            <a:r>
              <a:rPr lang="en-US" dirty="0" err="1" smtClean="0">
                <a:latin typeface="Calibri" charset="0"/>
                <a:ea typeface="ＭＳ Ｐゴシック" charset="0"/>
              </a:rPr>
              <a:t>Cytoscape</a:t>
            </a:r>
            <a:endParaRPr lang="en-US" dirty="0" smtClean="0">
              <a:latin typeface="Calibri" charset="0"/>
              <a:ea typeface="ＭＳ Ｐゴシック" charset="0"/>
            </a:endParaRPr>
          </a:p>
          <a:p>
            <a:pPr lvl="1"/>
            <a:r>
              <a:rPr lang="en-US" dirty="0" smtClean="0">
                <a:latin typeface="Calibri" charset="0"/>
                <a:ea typeface="ＭＳ Ｐゴシック" charset="0"/>
              </a:rPr>
              <a:t>Many R/</a:t>
            </a:r>
            <a:r>
              <a:rPr lang="en-US" dirty="0" err="1" smtClean="0">
                <a:latin typeface="Calibri" charset="0"/>
                <a:ea typeface="ＭＳ Ｐゴシック" charset="0"/>
              </a:rPr>
              <a:t>BioConductor</a:t>
            </a:r>
            <a:r>
              <a:rPr lang="en-US" dirty="0">
                <a:latin typeface="Calibri" charset="0"/>
                <a:ea typeface="ＭＳ Ｐゴシック" charset="0"/>
              </a:rPr>
              <a:t> packages: </a:t>
            </a:r>
            <a:r>
              <a:rPr lang="en-US" dirty="0">
                <a:latin typeface="Calibri" charset="0"/>
                <a:ea typeface="ＭＳ Ｐゴシック" charset="0"/>
                <a:hlinkClick r:id="rId2"/>
              </a:rPr>
              <a:t>http://www.bioconductor.org/help/search/index.html?q=</a:t>
            </a:r>
            <a:r>
              <a:rPr lang="en-US" dirty="0" smtClean="0">
                <a:latin typeface="Calibri" charset="0"/>
                <a:ea typeface="ＭＳ Ｐゴシック" charset="0"/>
                <a:hlinkClick r:id="rId2"/>
              </a:rPr>
              <a:t>pathway</a:t>
            </a:r>
            <a:endParaRPr lang="en-US" dirty="0" smtClean="0">
              <a:latin typeface="Calibri" charset="0"/>
              <a:ea typeface="ＭＳ Ｐゴシック" charset="0"/>
            </a:endParaRPr>
          </a:p>
          <a:p>
            <a:pPr lvl="1"/>
            <a:endParaRPr lang="en-US" dirty="0" smtClean="0">
              <a:latin typeface="Calibri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3620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Content Placeholder 3"/>
          <p:cNvSpPr>
            <a:spLocks noGrp="1"/>
          </p:cNvSpPr>
          <p:nvPr>
            <p:ph idx="1"/>
          </p:nvPr>
        </p:nvSpPr>
        <p:spPr>
          <a:xfrm>
            <a:off x="152400" y="2667000"/>
            <a:ext cx="8839200" cy="1600200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en-US" sz="4400" b="1" dirty="0">
                <a:latin typeface="Calibri" charset="0"/>
                <a:ea typeface="ＭＳ Ｐゴシック" charset="0"/>
              </a:rPr>
              <a:t>Introduction to tutorial </a:t>
            </a:r>
          </a:p>
          <a:p>
            <a:pPr algn="ctr">
              <a:buFont typeface="Arial" charset="0"/>
              <a:buNone/>
            </a:pPr>
            <a:r>
              <a:rPr lang="en-US" sz="4400" b="1" dirty="0">
                <a:latin typeface="Calibri" charset="0"/>
                <a:ea typeface="ＭＳ Ｐゴシック" charset="0"/>
              </a:rPr>
              <a:t>(Module </a:t>
            </a:r>
            <a:r>
              <a:rPr lang="en-US" sz="4400" b="1" dirty="0" smtClean="0">
                <a:latin typeface="Calibri" charset="0"/>
                <a:ea typeface="ＭＳ Ｐゴシック" charset="0"/>
              </a:rPr>
              <a:t>4)</a:t>
            </a:r>
            <a:endParaRPr lang="en-US" sz="4400" b="1" dirty="0">
              <a:latin typeface="Calibri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6801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ounded Rectangle 40"/>
          <p:cNvSpPr/>
          <p:nvPr/>
        </p:nvSpPr>
        <p:spPr>
          <a:xfrm>
            <a:off x="5076825" y="1628775"/>
            <a:ext cx="3382963" cy="3600450"/>
          </a:xfrm>
          <a:prstGeom prst="roundRect">
            <a:avLst/>
          </a:prstGeom>
          <a:gradFill flip="none" rotWithShape="1">
            <a:gsLst>
              <a:gs pos="0">
                <a:schemeClr val="dk1">
                  <a:tint val="50000"/>
                  <a:satMod val="300000"/>
                  <a:alpha val="13000"/>
                </a:schemeClr>
              </a:gs>
              <a:gs pos="35000">
                <a:schemeClr val="dk1">
                  <a:tint val="37000"/>
                  <a:satMod val="300000"/>
                  <a:alpha val="13000"/>
                </a:schemeClr>
              </a:gs>
              <a:gs pos="100000">
                <a:schemeClr val="dk1">
                  <a:tint val="15000"/>
                  <a:satMod val="350000"/>
                  <a:alpha val="13000"/>
                </a:schemeClr>
              </a:gs>
            </a:gsLst>
            <a:lin ang="16200000" scaled="1"/>
            <a:tileRect/>
          </a:gradFill>
          <a:ln>
            <a:prstDash val="dash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>
              <a:ln w="76200" cmpd="sng">
                <a:noFill/>
                <a:prstDash val="dot"/>
              </a:ln>
              <a:noFill/>
            </a:endParaRPr>
          </a:p>
        </p:txBody>
      </p:sp>
      <p:sp>
        <p:nvSpPr>
          <p:cNvPr id="19458" name="TextBox 3"/>
          <p:cNvSpPr txBox="1">
            <a:spLocks noChangeArrowheads="1"/>
          </p:cNvSpPr>
          <p:nvPr/>
        </p:nvSpPr>
        <p:spPr bwMode="auto">
          <a:xfrm>
            <a:off x="6230938" y="5229225"/>
            <a:ext cx="107383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dirty="0"/>
              <a:t>Module </a:t>
            </a:r>
            <a:r>
              <a:rPr lang="en-US" sz="1600" b="1" dirty="0" smtClean="0"/>
              <a:t>4</a:t>
            </a:r>
            <a:endParaRPr lang="en-US" sz="1600" b="1" dirty="0"/>
          </a:p>
        </p:txBody>
      </p:sp>
      <p:sp>
        <p:nvSpPr>
          <p:cNvPr id="43" name="Rounded Rectangle 42"/>
          <p:cNvSpPr/>
          <p:nvPr/>
        </p:nvSpPr>
        <p:spPr bwMode="auto">
          <a:xfrm>
            <a:off x="179388" y="3644900"/>
            <a:ext cx="4824412" cy="1008063"/>
          </a:xfrm>
          <a:prstGeom prst="roundRect">
            <a:avLst/>
          </a:prstGeom>
          <a:gradFill flip="none" rotWithShape="1">
            <a:gsLst>
              <a:gs pos="0">
                <a:schemeClr val="dk1">
                  <a:tint val="50000"/>
                  <a:satMod val="300000"/>
                  <a:alpha val="51000"/>
                </a:schemeClr>
              </a:gs>
              <a:gs pos="35000">
                <a:schemeClr val="dk1">
                  <a:tint val="37000"/>
                  <a:satMod val="300000"/>
                  <a:alpha val="51000"/>
                </a:schemeClr>
              </a:gs>
              <a:gs pos="100000">
                <a:schemeClr val="dk1">
                  <a:tint val="15000"/>
                  <a:satMod val="350000"/>
                  <a:alpha val="51000"/>
                </a:schemeClr>
              </a:gs>
            </a:gsLst>
            <a:lin ang="16200000" scaled="1"/>
            <a:tileRect/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9460" name="Title 4"/>
          <p:cNvSpPr>
            <a:spLocks noGrp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/>
          <a:lstStyle/>
          <a:p>
            <a:r>
              <a:rPr lang="en-US">
                <a:latin typeface="Calibri" charset="0"/>
                <a:ea typeface="ＭＳ Ｐゴシック" charset="0"/>
              </a:rPr>
              <a:t>Bowtie/Tophat/Cufflinks/Cuffdiff </a:t>
            </a:r>
            <a:br>
              <a:rPr lang="en-US">
                <a:latin typeface="Calibri" charset="0"/>
                <a:ea typeface="ＭＳ Ｐゴシック" charset="0"/>
              </a:rPr>
            </a:br>
            <a:r>
              <a:rPr lang="en-US">
                <a:latin typeface="Calibri" charset="0"/>
                <a:ea typeface="ＭＳ Ｐゴシック" charset="0"/>
              </a:rPr>
              <a:t>RNA-seq Pipeline</a:t>
            </a:r>
          </a:p>
        </p:txBody>
      </p:sp>
      <p:grpSp>
        <p:nvGrpSpPr>
          <p:cNvPr id="19461" name="Group 6"/>
          <p:cNvGrpSpPr>
            <a:grpSpLocks/>
          </p:cNvGrpSpPr>
          <p:nvPr/>
        </p:nvGrpSpPr>
        <p:grpSpPr bwMode="auto">
          <a:xfrm>
            <a:off x="250825" y="1925638"/>
            <a:ext cx="1368425" cy="1287462"/>
            <a:chOff x="251520" y="1926414"/>
            <a:chExt cx="1368152" cy="1286562"/>
          </a:xfrm>
        </p:grpSpPr>
        <p:sp>
          <p:nvSpPr>
            <p:cNvPr id="3" name="Rounded Rectangle 2"/>
            <p:cNvSpPr/>
            <p:nvPr/>
          </p:nvSpPr>
          <p:spPr>
            <a:xfrm>
              <a:off x="251520" y="2492755"/>
              <a:ext cx="1368152" cy="720221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solidFill>
                    <a:schemeClr val="tx1"/>
                  </a:solidFill>
                </a:rPr>
                <a:t>RNA-</a:t>
              </a:r>
              <a:r>
                <a:rPr lang="en-US" sz="1200" dirty="0" err="1">
                  <a:solidFill>
                    <a:schemeClr val="tx1"/>
                  </a:solidFill>
                </a:rPr>
                <a:t>seq</a:t>
              </a:r>
              <a:r>
                <a:rPr lang="en-US" sz="1200" dirty="0">
                  <a:solidFill>
                    <a:schemeClr val="tx1"/>
                  </a:solidFill>
                </a:rPr>
                <a:t> reads (2 x 100 </a:t>
              </a:r>
              <a:r>
                <a:rPr lang="en-US" sz="1200" dirty="0" err="1">
                  <a:solidFill>
                    <a:schemeClr val="tx1"/>
                  </a:solidFill>
                </a:rPr>
                <a:t>bp</a:t>
              </a:r>
              <a:r>
                <a:rPr lang="en-US" sz="1200" dirty="0">
                  <a:solidFill>
                    <a:schemeClr val="tx1"/>
                  </a:solidFill>
                </a:rPr>
                <a:t>)</a:t>
              </a:r>
            </a:p>
          </p:txBody>
        </p:sp>
        <p:sp>
          <p:nvSpPr>
            <p:cNvPr id="19491" name="TextBox 3"/>
            <p:cNvSpPr txBox="1">
              <a:spLocks noChangeArrowheads="1"/>
            </p:cNvSpPr>
            <p:nvPr/>
          </p:nvSpPr>
          <p:spPr bwMode="auto">
            <a:xfrm>
              <a:off x="334504" y="1926414"/>
              <a:ext cx="120218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400" b="1"/>
                <a:t>Sequencing</a:t>
              </a:r>
            </a:p>
          </p:txBody>
        </p:sp>
      </p:grpSp>
      <p:grpSp>
        <p:nvGrpSpPr>
          <p:cNvPr id="19462" name="Group 16"/>
          <p:cNvGrpSpPr>
            <a:grpSpLocks/>
          </p:cNvGrpSpPr>
          <p:nvPr/>
        </p:nvGrpSpPr>
        <p:grpSpPr bwMode="auto">
          <a:xfrm>
            <a:off x="1916113" y="1819275"/>
            <a:ext cx="1368425" cy="1393825"/>
            <a:chOff x="1916196" y="1818692"/>
            <a:chExt cx="1368152" cy="1394284"/>
          </a:xfrm>
        </p:grpSpPr>
        <p:sp>
          <p:nvSpPr>
            <p:cNvPr id="8" name="Rounded Rectangle 7"/>
            <p:cNvSpPr/>
            <p:nvPr/>
          </p:nvSpPr>
          <p:spPr>
            <a:xfrm>
              <a:off x="1916196" y="2493602"/>
              <a:ext cx="1368152" cy="719374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solidFill>
                    <a:schemeClr val="tx1"/>
                  </a:solidFill>
                </a:rPr>
                <a:t>Bowtie/</a:t>
              </a:r>
              <a:r>
                <a:rPr lang="en-US" sz="1200" dirty="0" err="1">
                  <a:solidFill>
                    <a:schemeClr val="tx1"/>
                  </a:solidFill>
                </a:rPr>
                <a:t>TopHat</a:t>
              </a:r>
              <a:r>
                <a:rPr lang="en-US" sz="1200" dirty="0">
                  <a:solidFill>
                    <a:schemeClr val="tx1"/>
                  </a:solidFill>
                </a:rPr>
                <a:t> alignment (genome)</a:t>
              </a:r>
            </a:p>
          </p:txBody>
        </p:sp>
        <p:sp>
          <p:nvSpPr>
            <p:cNvPr id="19489" name="TextBox 12"/>
            <p:cNvSpPr txBox="1">
              <a:spLocks noChangeArrowheads="1"/>
            </p:cNvSpPr>
            <p:nvPr/>
          </p:nvSpPr>
          <p:spPr bwMode="auto">
            <a:xfrm>
              <a:off x="1978694" y="1818692"/>
              <a:ext cx="1243156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400" b="1"/>
                <a:t>Read alignment</a:t>
              </a:r>
            </a:p>
          </p:txBody>
        </p:sp>
      </p:grpSp>
      <p:grpSp>
        <p:nvGrpSpPr>
          <p:cNvPr id="19463" name="Group 18"/>
          <p:cNvGrpSpPr>
            <a:grpSpLocks/>
          </p:cNvGrpSpPr>
          <p:nvPr/>
        </p:nvGrpSpPr>
        <p:grpSpPr bwMode="auto">
          <a:xfrm>
            <a:off x="3419475" y="1819275"/>
            <a:ext cx="1657350" cy="1393825"/>
            <a:chOff x="3563889" y="1818692"/>
            <a:chExt cx="1656184" cy="1394284"/>
          </a:xfrm>
        </p:grpSpPr>
        <p:sp>
          <p:nvSpPr>
            <p:cNvPr id="9" name="Rounded Rectangle 8"/>
            <p:cNvSpPr/>
            <p:nvPr/>
          </p:nvSpPr>
          <p:spPr>
            <a:xfrm>
              <a:off x="3708250" y="2493602"/>
              <a:ext cx="1367462" cy="719374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solidFill>
                    <a:schemeClr val="tx1"/>
                  </a:solidFill>
                </a:rPr>
                <a:t>Cufflinks</a:t>
              </a:r>
            </a:p>
          </p:txBody>
        </p:sp>
        <p:sp>
          <p:nvSpPr>
            <p:cNvPr id="19487" name="TextBox 13"/>
            <p:cNvSpPr txBox="1">
              <a:spLocks noChangeArrowheads="1"/>
            </p:cNvSpPr>
            <p:nvPr/>
          </p:nvSpPr>
          <p:spPr bwMode="auto">
            <a:xfrm>
              <a:off x="3563889" y="1818692"/>
              <a:ext cx="165618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400" b="1"/>
                <a:t>Transcript compilation</a:t>
              </a:r>
            </a:p>
          </p:txBody>
        </p:sp>
      </p:grpSp>
      <p:grpSp>
        <p:nvGrpSpPr>
          <p:cNvPr id="19464" name="Group 19"/>
          <p:cNvGrpSpPr>
            <a:grpSpLocks/>
          </p:cNvGrpSpPr>
          <p:nvPr/>
        </p:nvGrpSpPr>
        <p:grpSpPr bwMode="auto">
          <a:xfrm>
            <a:off x="5076825" y="1819275"/>
            <a:ext cx="1655763" cy="1393825"/>
            <a:chOff x="5148064" y="1818692"/>
            <a:chExt cx="1656184" cy="1394284"/>
          </a:xfrm>
        </p:grpSpPr>
        <p:sp>
          <p:nvSpPr>
            <p:cNvPr id="10" name="Rounded Rectangle 9"/>
            <p:cNvSpPr/>
            <p:nvPr/>
          </p:nvSpPr>
          <p:spPr>
            <a:xfrm>
              <a:off x="5292564" y="2493602"/>
              <a:ext cx="1367185" cy="719374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solidFill>
                    <a:schemeClr val="tx1"/>
                  </a:solidFill>
                </a:rPr>
                <a:t>Cufflinks (</a:t>
              </a:r>
              <a:r>
                <a:rPr lang="en-US" sz="1200" dirty="0" err="1">
                  <a:solidFill>
                    <a:schemeClr val="tx1"/>
                  </a:solidFill>
                </a:rPr>
                <a:t>cuffmerge</a:t>
              </a:r>
              <a:r>
                <a:rPr lang="en-US" sz="1200" dirty="0">
                  <a:solidFill>
                    <a:schemeClr val="tx1"/>
                  </a:solidFill>
                </a:rPr>
                <a:t>)</a:t>
              </a:r>
            </a:p>
          </p:txBody>
        </p:sp>
        <p:sp>
          <p:nvSpPr>
            <p:cNvPr id="19485" name="TextBox 14"/>
            <p:cNvSpPr txBox="1">
              <a:spLocks noChangeArrowheads="1"/>
            </p:cNvSpPr>
            <p:nvPr/>
          </p:nvSpPr>
          <p:spPr bwMode="auto">
            <a:xfrm>
              <a:off x="5148064" y="1818692"/>
              <a:ext cx="165618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400" b="1"/>
                <a:t>Gene identification</a:t>
              </a:r>
            </a:p>
          </p:txBody>
        </p:sp>
      </p:grpSp>
      <p:grpSp>
        <p:nvGrpSpPr>
          <p:cNvPr id="19465" name="Group 20"/>
          <p:cNvGrpSpPr>
            <a:grpSpLocks/>
          </p:cNvGrpSpPr>
          <p:nvPr/>
        </p:nvGrpSpPr>
        <p:grpSpPr bwMode="auto">
          <a:xfrm>
            <a:off x="6804025" y="1819275"/>
            <a:ext cx="1655763" cy="1393825"/>
            <a:chOff x="6804248" y="1818692"/>
            <a:chExt cx="1656184" cy="1394284"/>
          </a:xfrm>
        </p:grpSpPr>
        <p:sp>
          <p:nvSpPr>
            <p:cNvPr id="11" name="Rounded Rectangle 10"/>
            <p:cNvSpPr/>
            <p:nvPr/>
          </p:nvSpPr>
          <p:spPr>
            <a:xfrm>
              <a:off x="6912225" y="2493602"/>
              <a:ext cx="1440229" cy="719374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 err="1">
                  <a:solidFill>
                    <a:schemeClr val="tx1"/>
                  </a:solidFill>
                </a:rPr>
                <a:t>Cuffdiff</a:t>
              </a:r>
              <a:endParaRPr lang="en-US" sz="1200" dirty="0">
                <a:solidFill>
                  <a:schemeClr val="tx1"/>
                </a:solidFill>
              </a:endParaRPr>
            </a:p>
            <a:p>
              <a:pPr algn="ctr">
                <a:defRPr/>
              </a:pPr>
              <a:r>
                <a:rPr lang="en-US" sz="1200" dirty="0">
                  <a:solidFill>
                    <a:schemeClr val="tx1"/>
                  </a:solidFill>
                </a:rPr>
                <a:t>(A:B comparison)</a:t>
              </a:r>
            </a:p>
          </p:txBody>
        </p:sp>
        <p:sp>
          <p:nvSpPr>
            <p:cNvPr id="19483" name="TextBox 15"/>
            <p:cNvSpPr txBox="1">
              <a:spLocks noChangeArrowheads="1"/>
            </p:cNvSpPr>
            <p:nvPr/>
          </p:nvSpPr>
          <p:spPr bwMode="auto">
            <a:xfrm>
              <a:off x="6804248" y="1818692"/>
              <a:ext cx="1656184" cy="523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400" b="1"/>
                <a:t>Differential expression</a:t>
              </a:r>
            </a:p>
          </p:txBody>
        </p:sp>
      </p:grpSp>
      <p:grpSp>
        <p:nvGrpSpPr>
          <p:cNvPr id="19466" name="Group 21"/>
          <p:cNvGrpSpPr>
            <a:grpSpLocks/>
          </p:cNvGrpSpPr>
          <p:nvPr/>
        </p:nvGrpSpPr>
        <p:grpSpPr bwMode="auto">
          <a:xfrm>
            <a:off x="6804025" y="3789363"/>
            <a:ext cx="1655763" cy="1171575"/>
            <a:chOff x="6804248" y="3861048"/>
            <a:chExt cx="1656184" cy="1171873"/>
          </a:xfrm>
        </p:grpSpPr>
        <p:sp>
          <p:nvSpPr>
            <p:cNvPr id="12" name="Rounded Rectangle 11"/>
            <p:cNvSpPr/>
            <p:nvPr/>
          </p:nvSpPr>
          <p:spPr>
            <a:xfrm>
              <a:off x="6948748" y="3861048"/>
              <a:ext cx="1367185" cy="719320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 err="1">
                  <a:solidFill>
                    <a:schemeClr val="tx1"/>
                  </a:solidFill>
                </a:rPr>
                <a:t>CummRbund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9481" name="TextBox 17"/>
            <p:cNvSpPr txBox="1">
              <a:spLocks noChangeArrowheads="1"/>
            </p:cNvSpPr>
            <p:nvPr/>
          </p:nvSpPr>
          <p:spPr bwMode="auto">
            <a:xfrm>
              <a:off x="6804248" y="4725144"/>
              <a:ext cx="165618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400" b="1"/>
                <a:t>Visualization</a:t>
              </a:r>
            </a:p>
          </p:txBody>
        </p:sp>
      </p:grpSp>
      <p:cxnSp>
        <p:nvCxnSpPr>
          <p:cNvPr id="24" name="Straight Arrow Connector 23"/>
          <p:cNvCxnSpPr>
            <a:stCxn id="3" idx="3"/>
            <a:endCxn id="8" idx="1"/>
          </p:cNvCxnSpPr>
          <p:nvPr/>
        </p:nvCxnSpPr>
        <p:spPr>
          <a:xfrm>
            <a:off x="1619250" y="2852738"/>
            <a:ext cx="296863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8" idx="3"/>
            <a:endCxn id="9" idx="1"/>
          </p:cNvCxnSpPr>
          <p:nvPr/>
        </p:nvCxnSpPr>
        <p:spPr>
          <a:xfrm>
            <a:off x="3284538" y="2852738"/>
            <a:ext cx="2794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9" idx="3"/>
            <a:endCxn id="10" idx="1"/>
          </p:cNvCxnSpPr>
          <p:nvPr/>
        </p:nvCxnSpPr>
        <p:spPr>
          <a:xfrm>
            <a:off x="4932363" y="2852738"/>
            <a:ext cx="28733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10" idx="3"/>
            <a:endCxn id="11" idx="1"/>
          </p:cNvCxnSpPr>
          <p:nvPr/>
        </p:nvCxnSpPr>
        <p:spPr>
          <a:xfrm>
            <a:off x="6588125" y="2852738"/>
            <a:ext cx="32385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11" idx="2"/>
            <a:endCxn id="12" idx="0"/>
          </p:cNvCxnSpPr>
          <p:nvPr/>
        </p:nvCxnSpPr>
        <p:spPr>
          <a:xfrm>
            <a:off x="7632700" y="3213100"/>
            <a:ext cx="0" cy="5762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 bwMode="auto">
          <a:xfrm>
            <a:off x="3563938" y="3789363"/>
            <a:ext cx="1368425" cy="719137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chemeClr val="tx1"/>
                </a:solidFill>
              </a:rPr>
              <a:t>Gene annotation </a:t>
            </a:r>
          </a:p>
          <a:p>
            <a:pPr algn="ctr">
              <a:defRPr/>
            </a:pPr>
            <a:r>
              <a:rPr lang="en-US" sz="1200" dirty="0">
                <a:solidFill>
                  <a:schemeClr val="tx1"/>
                </a:solidFill>
              </a:rPr>
              <a:t>(.</a:t>
            </a:r>
            <a:r>
              <a:rPr lang="en-US" sz="1200" dirty="0" err="1">
                <a:solidFill>
                  <a:schemeClr val="tx1"/>
                </a:solidFill>
              </a:rPr>
              <a:t>gtf</a:t>
            </a:r>
            <a:r>
              <a:rPr lang="en-US" sz="1200" dirty="0">
                <a:solidFill>
                  <a:schemeClr val="tx1"/>
                </a:solidFill>
              </a:rPr>
              <a:t> file)</a:t>
            </a:r>
          </a:p>
        </p:txBody>
      </p:sp>
      <p:sp>
        <p:nvSpPr>
          <p:cNvPr id="34" name="Rounded Rectangle 33"/>
          <p:cNvSpPr/>
          <p:nvPr/>
        </p:nvSpPr>
        <p:spPr bwMode="auto">
          <a:xfrm>
            <a:off x="1908175" y="3789363"/>
            <a:ext cx="1368425" cy="719137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chemeClr val="tx1"/>
                </a:solidFill>
              </a:rPr>
              <a:t>Reference genome</a:t>
            </a:r>
          </a:p>
          <a:p>
            <a:pPr algn="ctr">
              <a:defRPr/>
            </a:pPr>
            <a:r>
              <a:rPr lang="en-US" sz="1200" dirty="0">
                <a:solidFill>
                  <a:schemeClr val="tx1"/>
                </a:solidFill>
              </a:rPr>
              <a:t>(.</a:t>
            </a:r>
            <a:r>
              <a:rPr lang="en-US" sz="1200" dirty="0" err="1">
                <a:solidFill>
                  <a:schemeClr val="tx1"/>
                </a:solidFill>
              </a:rPr>
              <a:t>fa</a:t>
            </a:r>
            <a:r>
              <a:rPr lang="en-US" sz="1200" dirty="0">
                <a:solidFill>
                  <a:schemeClr val="tx1"/>
                </a:solidFill>
              </a:rPr>
              <a:t> file)</a:t>
            </a:r>
          </a:p>
        </p:txBody>
      </p:sp>
      <p:sp>
        <p:nvSpPr>
          <p:cNvPr id="35" name="Rounded Rectangle 34"/>
          <p:cNvSpPr/>
          <p:nvPr/>
        </p:nvSpPr>
        <p:spPr bwMode="auto">
          <a:xfrm>
            <a:off x="250825" y="3789363"/>
            <a:ext cx="1368425" cy="719137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chemeClr val="tx1"/>
                </a:solidFill>
              </a:rPr>
              <a:t>Raw sequence data</a:t>
            </a:r>
          </a:p>
          <a:p>
            <a:pPr algn="ctr">
              <a:defRPr/>
            </a:pPr>
            <a:r>
              <a:rPr lang="en-US" sz="1200" dirty="0">
                <a:solidFill>
                  <a:schemeClr val="tx1"/>
                </a:solidFill>
              </a:rPr>
              <a:t>(.</a:t>
            </a:r>
            <a:r>
              <a:rPr lang="en-US" sz="1200" dirty="0" err="1">
                <a:solidFill>
                  <a:schemeClr val="tx1"/>
                </a:solidFill>
              </a:rPr>
              <a:t>fastq</a:t>
            </a:r>
            <a:r>
              <a:rPr lang="en-US" sz="1200" dirty="0">
                <a:solidFill>
                  <a:schemeClr val="tx1"/>
                </a:solidFill>
              </a:rPr>
              <a:t> files)</a:t>
            </a:r>
          </a:p>
        </p:txBody>
      </p:sp>
      <p:cxnSp>
        <p:nvCxnSpPr>
          <p:cNvPr id="37" name="Straight Arrow Connector 36"/>
          <p:cNvCxnSpPr>
            <a:stCxn id="35" idx="0"/>
            <a:endCxn id="3" idx="2"/>
          </p:cNvCxnSpPr>
          <p:nvPr/>
        </p:nvCxnSpPr>
        <p:spPr>
          <a:xfrm flipH="1" flipV="1">
            <a:off x="935038" y="3213100"/>
            <a:ext cx="0" cy="5762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34" idx="0"/>
            <a:endCxn id="8" idx="2"/>
          </p:cNvCxnSpPr>
          <p:nvPr/>
        </p:nvCxnSpPr>
        <p:spPr>
          <a:xfrm flipV="1">
            <a:off x="2592388" y="3213100"/>
            <a:ext cx="7937" cy="5762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31" idx="0"/>
            <a:endCxn id="9" idx="2"/>
          </p:cNvCxnSpPr>
          <p:nvPr/>
        </p:nvCxnSpPr>
        <p:spPr>
          <a:xfrm flipV="1">
            <a:off x="4248150" y="3213100"/>
            <a:ext cx="0" cy="5762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478" name="TextBox 3"/>
          <p:cNvSpPr txBox="1">
            <a:spLocks noChangeArrowheads="1"/>
          </p:cNvSpPr>
          <p:nvPr/>
        </p:nvSpPr>
        <p:spPr bwMode="auto">
          <a:xfrm>
            <a:off x="2192338" y="4776788"/>
            <a:ext cx="723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b="1"/>
              <a:t>Inputs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3419475" y="1628775"/>
            <a:ext cx="1657350" cy="1800225"/>
          </a:xfrm>
          <a:prstGeom prst="roundRect">
            <a:avLst/>
          </a:prstGeom>
          <a:gradFill flip="none" rotWithShape="1">
            <a:gsLst>
              <a:gs pos="0">
                <a:schemeClr val="dk1">
                  <a:tint val="50000"/>
                  <a:satMod val="300000"/>
                  <a:alpha val="13000"/>
                </a:schemeClr>
              </a:gs>
              <a:gs pos="35000">
                <a:schemeClr val="dk1">
                  <a:tint val="37000"/>
                  <a:satMod val="300000"/>
                  <a:alpha val="13000"/>
                </a:schemeClr>
              </a:gs>
              <a:gs pos="100000">
                <a:schemeClr val="dk1">
                  <a:tint val="15000"/>
                  <a:satMod val="350000"/>
                  <a:alpha val="13000"/>
                </a:schemeClr>
              </a:gs>
            </a:gsLst>
            <a:lin ang="16200000" scaled="1"/>
            <a:tileRect/>
          </a:gradFill>
          <a:ln>
            <a:prstDash val="dash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>
              <a:ln w="76200" cmpd="sng">
                <a:noFill/>
                <a:prstDash val="dot"/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1571157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Content Placeholder 3"/>
          <p:cNvSpPr>
            <a:spLocks noGrp="1"/>
          </p:cNvSpPr>
          <p:nvPr>
            <p:ph idx="1"/>
          </p:nvPr>
        </p:nvSpPr>
        <p:spPr>
          <a:xfrm>
            <a:off x="0" y="0"/>
            <a:ext cx="9144000" cy="2535238"/>
          </a:xfrm>
          <a:solidFill>
            <a:schemeClr val="tx1"/>
          </a:solidFill>
        </p:spPr>
        <p:txBody>
          <a:bodyPr anchor="ctr"/>
          <a:lstStyle/>
          <a:p>
            <a:pPr algn="ctr">
              <a:buFont typeface="Arial" charset="0"/>
              <a:buNone/>
            </a:pPr>
            <a:r>
              <a:rPr lang="en-US" sz="4400" dirty="0" smtClean="0">
                <a:solidFill>
                  <a:schemeClr val="bg1"/>
                </a:solidFill>
                <a:latin typeface="Calibri" charset="0"/>
                <a:ea typeface="ＭＳ Ｐゴシック" charset="0"/>
              </a:rPr>
              <a:t>We </a:t>
            </a:r>
            <a:r>
              <a:rPr lang="en-US" sz="4400" dirty="0">
                <a:solidFill>
                  <a:schemeClr val="bg1"/>
                </a:solidFill>
                <a:latin typeface="Calibri" charset="0"/>
                <a:ea typeface="ＭＳ Ｐゴシック" charset="0"/>
              </a:rPr>
              <a:t>are on a Coffee Break &amp; Networking Session</a:t>
            </a:r>
          </a:p>
        </p:txBody>
      </p:sp>
      <p:pic>
        <p:nvPicPr>
          <p:cNvPr id="3" name="Picture 2" descr="CSHL_Logo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4869160"/>
            <a:ext cx="2594868" cy="99450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Picture 3" descr="NYGC_logo.jpe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4437112"/>
            <a:ext cx="2224796" cy="1483197"/>
          </a:xfrm>
          <a:prstGeom prst="rect">
            <a:avLst/>
          </a:prstGeom>
        </p:spPr>
      </p:pic>
      <p:pic>
        <p:nvPicPr>
          <p:cNvPr id="2" name="Picture 1" descr="bioinformatics-ca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397" y="3151943"/>
            <a:ext cx="2823006" cy="121316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egoe UI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10033</TotalTime>
  <Words>1294</Words>
  <Application>Microsoft Macintosh PowerPoint</Application>
  <PresentationFormat>On-screen Show (4:3)</PresentationFormat>
  <Paragraphs>163</Paragraphs>
  <Slides>23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Canadian Bioinformatics Workshops</vt:lpstr>
      <vt:lpstr>PowerPoint Presentation</vt:lpstr>
      <vt:lpstr>PowerPoint Presentation</vt:lpstr>
      <vt:lpstr>PowerPoint Presentation</vt:lpstr>
      <vt:lpstr>Learning objectives of the course</vt:lpstr>
      <vt:lpstr>Learning Objectives of Module</vt:lpstr>
      <vt:lpstr>Expression estimation for known genes and transcripts</vt:lpstr>
      <vt:lpstr>What is FPKM (RPKM)</vt:lpstr>
      <vt:lpstr>How does cufflinks work?</vt:lpstr>
      <vt:lpstr>How does cuffdiff work?</vt:lpstr>
      <vt:lpstr>Why is cuffmerge necessary?</vt:lpstr>
      <vt:lpstr>What do we get from cummeRbund?</vt:lpstr>
      <vt:lpstr>What do we get from cummeRbund?</vt:lpstr>
      <vt:lpstr>Alternatives to FPKM</vt:lpstr>
      <vt:lpstr>‘FPKM’ expression estimates vs. ‘raw’ counts</vt:lpstr>
      <vt:lpstr>Alternative differential expression methods</vt:lpstr>
      <vt:lpstr>Multiple approaches advisable</vt:lpstr>
      <vt:lpstr>Lessons learned from microarray days</vt:lpstr>
      <vt:lpstr>Multiple testing correction</vt:lpstr>
      <vt:lpstr>Downstream interpretation of expression analysis</vt:lpstr>
      <vt:lpstr>PowerPoint Presentation</vt:lpstr>
      <vt:lpstr>Bowtie/Tophat/Cufflinks/Cuffdiff  RNA-seq Pipeline</vt:lpstr>
      <vt:lpstr>PowerPoint Presentation</vt:lpstr>
    </vt:vector>
  </TitlesOfParts>
  <Company>Boston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Michael Stromberg</dc:creator>
  <cp:lastModifiedBy>The  Genome Institute</cp:lastModifiedBy>
  <cp:revision>653</cp:revision>
  <dcterms:created xsi:type="dcterms:W3CDTF">2010-04-21T18:53:51Z</dcterms:created>
  <dcterms:modified xsi:type="dcterms:W3CDTF">2015-03-07T22:16:51Z</dcterms:modified>
</cp:coreProperties>
</file>