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41" r:id="rId2"/>
    <p:sldId id="516" r:id="rId3"/>
    <p:sldId id="342" r:id="rId4"/>
    <p:sldId id="257" r:id="rId5"/>
    <p:sldId id="517" r:id="rId6"/>
    <p:sldId id="518" r:id="rId7"/>
    <p:sldId id="519" r:id="rId8"/>
    <p:sldId id="520" r:id="rId9"/>
    <p:sldId id="521" r:id="rId10"/>
    <p:sldId id="522" r:id="rId11"/>
    <p:sldId id="523" r:id="rId12"/>
    <p:sldId id="524" r:id="rId13"/>
    <p:sldId id="525" r:id="rId14"/>
    <p:sldId id="526" r:id="rId15"/>
    <p:sldId id="512" r:id="rId16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0000"/>
    <a:srgbClr val="FF0000"/>
    <a:srgbClr val="FFFFFF"/>
    <a:srgbClr val="E1DB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40" d="100"/>
          <a:sy n="140" d="100"/>
        </p:scale>
        <p:origin x="-120" y="-336"/>
      </p:cViewPr>
      <p:guideLst>
        <p:guide orient="horz" pos="1597"/>
        <p:guide pos="2538"/>
      </p:guideLst>
    </p:cSldViewPr>
  </p:slideViewPr>
  <p:outlineViewPr>
    <p:cViewPr>
      <p:scale>
        <a:sx n="33" d="100"/>
        <a:sy n="33" d="100"/>
      </p:scale>
      <p:origin x="0" y="262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</a:defRPr>
            </a:lvl1pPr>
          </a:lstStyle>
          <a:p>
            <a:pPr>
              <a:defRPr/>
            </a:pPr>
            <a:fld id="{7E87875E-BE80-9745-B369-4F4A7AB5E016}" type="datetime1">
              <a:rPr lang="en-US"/>
              <a:pPr>
                <a:defRPr/>
              </a:pPr>
              <a:t>3/7/15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</a:defRPr>
            </a:lvl1pPr>
          </a:lstStyle>
          <a:p>
            <a:pPr>
              <a:defRPr/>
            </a:pPr>
            <a:fld id="{4961A077-CBFC-8247-8C5F-B9A3C2BF59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4172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</a:defRPr>
            </a:lvl1pPr>
          </a:lstStyle>
          <a:p>
            <a:pPr>
              <a:defRPr/>
            </a:pPr>
            <a:fld id="{73D7B332-3177-764B-A596-DBF05F42396E}" type="datetime1">
              <a:rPr lang="en-US"/>
              <a:pPr>
                <a:defRPr/>
              </a:pPr>
              <a:t>3/7/15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</a:defRPr>
            </a:lvl1pPr>
          </a:lstStyle>
          <a:p>
            <a:pPr>
              <a:defRPr/>
            </a:pPr>
            <a:fld id="{F3969550-FBCF-404B-9FAA-7B1DCDF2C4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7202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28" charset="-128"/>
        <a:cs typeface="ＭＳ Ｐゴシック" pitchFamily="-28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2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2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2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28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E51A8D5-9BC5-F14F-8C4D-C62295DED194}" type="slidenum">
              <a:rPr lang="en-US" sz="1300">
                <a:latin typeface="Calibri" charset="0"/>
              </a:rPr>
              <a:pPr eaLnBrk="1" hangingPunct="1"/>
              <a:t>5</a:t>
            </a:fld>
            <a:endParaRPr lang="en-US" sz="1300">
              <a:latin typeface="Calibri" charset="0"/>
            </a:endParaRPr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6271809-7141-684F-B699-A869FCFB5E99}" type="slidenum">
              <a:rPr lang="en-US" sz="1300">
                <a:latin typeface="Calibri" charset="0"/>
              </a:rPr>
              <a:pPr eaLnBrk="1" hangingPunct="1"/>
              <a:t>8</a:t>
            </a:fld>
            <a:endParaRPr lang="en-US" sz="1300">
              <a:latin typeface="Calibri" charset="0"/>
            </a:endParaRPr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C82D777-595C-F74F-893D-79AFE190A7AE}" type="slidenum">
              <a:rPr lang="en-US" sz="1300">
                <a:latin typeface="Calibri" charset="0"/>
              </a:rPr>
              <a:pPr eaLnBrk="1" hangingPunct="1"/>
              <a:t>9</a:t>
            </a:fld>
            <a:endParaRPr lang="en-US" sz="1300">
              <a:latin typeface="Calibri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99452F0-E2F8-AE41-801D-2B3846BDF3AE}" type="slidenum">
              <a:rPr lang="en-US" sz="1300">
                <a:latin typeface="Calibri" charset="0"/>
              </a:rPr>
              <a:pPr eaLnBrk="1" hangingPunct="1"/>
              <a:t>10</a:t>
            </a:fld>
            <a:endParaRPr lang="en-US" sz="1300">
              <a:latin typeface="Calibri" charset="0"/>
            </a:endParaRP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9960B3B-B614-C646-AC49-D0908ED8BDDD}" type="slidenum">
              <a:rPr lang="en-US" sz="1300">
                <a:latin typeface="Calibri" charset="0"/>
              </a:rPr>
              <a:pPr eaLnBrk="1" hangingPunct="1"/>
              <a:t>12</a:t>
            </a:fld>
            <a:endParaRPr lang="en-US" sz="1300">
              <a:latin typeface="Calibri" charset="0"/>
            </a:endParaRPr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DAE9BEF-A86A-D646-A9E3-125FD642139E}" type="slidenum">
              <a:rPr lang="en-US" sz="1300">
                <a:latin typeface="Calibri" charset="0"/>
              </a:rPr>
              <a:pPr eaLnBrk="1" hangingPunct="1"/>
              <a:t>13</a:t>
            </a:fld>
            <a:endParaRPr lang="en-US" sz="1300">
              <a:latin typeface="Calibri" charset="0"/>
            </a:endParaRPr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#Each library is marked as either cDNA-1 or cDNA-2 and either lib1 or lib2</a:t>
            </a:r>
          </a:p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#cDNA-1 = total RNA (total)</a:t>
            </a:r>
          </a:p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#cDNA-2 = polyA selected RNA (polyA)</a:t>
            </a:r>
          </a:p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#lib1 = standard RNAseq (nocap)</a:t>
            </a:r>
          </a:p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#lib2 = cDNA capture RNAseq where library was enriched using probes targeting the exome (cap).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2514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352906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C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76200" y="6429375"/>
            <a:ext cx="6705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smtClean="0">
                <a:solidFill>
                  <a:schemeClr val="bg1"/>
                </a:solidFill>
                <a:latin typeface="Calibri" charset="0"/>
                <a:cs typeface="Calibri" charset="0"/>
              </a:rPr>
              <a:t>RNA sequencing and analysis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6705600" y="6396038"/>
            <a:ext cx="2362200" cy="4572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defRPr/>
            </a:pPr>
            <a:r>
              <a:rPr lang="en-US" b="1" smtClean="0">
                <a:cs typeface="Arial" charset="0"/>
              </a:rPr>
              <a:t>bio</a:t>
            </a:r>
            <a:r>
              <a:rPr lang="en-US" smtClean="0">
                <a:cs typeface="Arial" charset="0"/>
              </a:rPr>
              <a:t>informatics</a:t>
            </a:r>
            <a:r>
              <a:rPr lang="en-US" sz="1400" smtClean="0">
                <a:cs typeface="Arial" charset="0"/>
              </a:rPr>
              <a:t>.ca</a:t>
            </a:r>
            <a:endParaRPr lang="en-US" smtClean="0"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/>
          <a:lstStyle>
            <a:lvl1pPr>
              <a:defRPr sz="4000" b="1">
                <a:latin typeface="Calibri"/>
                <a:cs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724400"/>
          </a:xfrm>
        </p:spPr>
        <p:txBody>
          <a:bodyPr/>
          <a:lstStyle>
            <a:lvl1pPr>
              <a:defRPr>
                <a:latin typeface="Calibri"/>
                <a:cs typeface="Calibri"/>
              </a:defRPr>
            </a:lvl1pPr>
            <a:lvl2pPr>
              <a:defRPr>
                <a:latin typeface="Calibri"/>
                <a:cs typeface="Calibri"/>
              </a:defRPr>
            </a:lvl2pPr>
            <a:lvl3pPr>
              <a:defRPr>
                <a:latin typeface="Calibri"/>
                <a:cs typeface="Calibri"/>
              </a:defRPr>
            </a:lvl3pPr>
            <a:lvl4pPr>
              <a:defRPr>
                <a:latin typeface="Calibri"/>
                <a:cs typeface="Calibri"/>
              </a:defRPr>
            </a:lvl4pPr>
            <a:lvl5pPr>
              <a:defRPr>
                <a:latin typeface="Calibri"/>
                <a:cs typeface="Calibri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525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C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6200" y="6429375"/>
            <a:ext cx="6705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smtClean="0">
                <a:solidFill>
                  <a:schemeClr val="bg1"/>
                </a:solidFill>
                <a:latin typeface="Calibri" charset="0"/>
                <a:cs typeface="Calibri" charset="0"/>
              </a:rPr>
              <a:t>RNA sequencing and analysis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6705600" y="6396038"/>
            <a:ext cx="2362200" cy="4572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defRPr/>
            </a:pPr>
            <a:r>
              <a:rPr lang="en-US" b="1" smtClean="0">
                <a:cs typeface="Arial" charset="0"/>
              </a:rPr>
              <a:t>bio</a:t>
            </a:r>
            <a:r>
              <a:rPr lang="en-US" smtClean="0">
                <a:cs typeface="Arial" charset="0"/>
              </a:rPr>
              <a:t>informatics</a:t>
            </a:r>
            <a:r>
              <a:rPr lang="en-US" sz="1400" smtClean="0">
                <a:cs typeface="Arial" charset="0"/>
              </a:rPr>
              <a:t>.ca</a:t>
            </a:r>
            <a:endParaRPr lang="en-US" smtClean="0"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/>
          <a:lstStyle>
            <a:lvl1pPr>
              <a:defRPr sz="4000" b="1">
                <a:latin typeface="Calibri"/>
                <a:cs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122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C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76200" y="6429375"/>
            <a:ext cx="6705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smtClean="0">
                <a:solidFill>
                  <a:schemeClr val="bg1"/>
                </a:solidFill>
                <a:latin typeface="Calibri" charset="0"/>
                <a:cs typeface="Calibri" charset="0"/>
              </a:rPr>
              <a:t>RNA sequencing and analysis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6705600" y="6396038"/>
            <a:ext cx="2362200" cy="4572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defRPr/>
            </a:pPr>
            <a:r>
              <a:rPr lang="en-US" b="1" smtClean="0">
                <a:cs typeface="Arial" charset="0"/>
              </a:rPr>
              <a:t>bio</a:t>
            </a:r>
            <a:r>
              <a:rPr lang="en-US" smtClean="0">
                <a:cs typeface="Arial" charset="0"/>
              </a:rPr>
              <a:t>informatics</a:t>
            </a:r>
            <a:r>
              <a:rPr lang="en-US" sz="1400" smtClean="0">
                <a:cs typeface="Arial" charset="0"/>
              </a:rPr>
              <a:t>.ca</a:t>
            </a:r>
            <a:endParaRPr lang="en-US" smtClean="0"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/>
          <a:lstStyle>
            <a:lvl1pPr>
              <a:defRPr sz="4000" b="1">
                <a:latin typeface="Calibri"/>
                <a:cs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4343400" cy="4724400"/>
          </a:xfrm>
        </p:spPr>
        <p:txBody>
          <a:bodyPr/>
          <a:lstStyle>
            <a:lvl1pPr>
              <a:defRPr sz="2800">
                <a:latin typeface="Calibri"/>
                <a:cs typeface="Calibri"/>
              </a:defRPr>
            </a:lvl1pPr>
            <a:lvl2pPr>
              <a:defRPr sz="2400">
                <a:latin typeface="Calibri"/>
                <a:cs typeface="Calibri"/>
              </a:defRPr>
            </a:lvl2pPr>
            <a:lvl3pPr>
              <a:defRPr sz="2000">
                <a:latin typeface="Calibri"/>
                <a:cs typeface="Calibri"/>
              </a:defRPr>
            </a:lvl3pPr>
            <a:lvl4pPr>
              <a:defRPr sz="1800">
                <a:latin typeface="Calibri"/>
                <a:cs typeface="Calibri"/>
              </a:defRPr>
            </a:lvl4pPr>
            <a:lvl5pPr>
              <a:defRPr sz="1800">
                <a:latin typeface="Calibri"/>
                <a:cs typeface="Calibri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0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>
                <a:latin typeface="Calibri"/>
                <a:cs typeface="Calibri"/>
              </a:defRPr>
            </a:lvl1pPr>
            <a:lvl2pPr>
              <a:defRPr sz="2400">
                <a:latin typeface="Calibri"/>
                <a:cs typeface="Calibri"/>
              </a:defRPr>
            </a:lvl2pPr>
            <a:lvl3pPr>
              <a:defRPr sz="2000">
                <a:latin typeface="Calibri"/>
                <a:cs typeface="Calibri"/>
              </a:defRPr>
            </a:lvl3pPr>
            <a:lvl4pPr>
              <a:defRPr sz="1800">
                <a:latin typeface="Calibri"/>
                <a:cs typeface="Calibri"/>
              </a:defRPr>
            </a:lvl4pPr>
            <a:lvl5pPr>
              <a:defRPr sz="1800">
                <a:latin typeface="Calibri"/>
                <a:cs typeface="Calibri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908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C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76200" y="6429375"/>
            <a:ext cx="6705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smtClean="0">
                <a:solidFill>
                  <a:schemeClr val="bg1"/>
                </a:solidFill>
                <a:latin typeface="Calibri" charset="0"/>
                <a:cs typeface="Calibri" charset="0"/>
              </a:rPr>
              <a:t>RNA sequencing and analysis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6705600" y="6396038"/>
            <a:ext cx="2362200" cy="4572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defRPr/>
            </a:pPr>
            <a:r>
              <a:rPr lang="en-US" b="1" smtClean="0">
                <a:cs typeface="Arial" charset="0"/>
              </a:rPr>
              <a:t>bio</a:t>
            </a:r>
            <a:r>
              <a:rPr lang="en-US" smtClean="0">
                <a:cs typeface="Arial" charset="0"/>
              </a:rPr>
              <a:t>informatics</a:t>
            </a:r>
            <a:r>
              <a:rPr lang="en-US" sz="1400" smtClean="0">
                <a:cs typeface="Arial" charset="0"/>
              </a:rPr>
              <a:t>.ca</a:t>
            </a:r>
            <a:endParaRPr lang="en-US" smtClean="0"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8839200" cy="6172200"/>
          </a:xfrm>
        </p:spPr>
        <p:txBody>
          <a:bodyPr/>
          <a:lstStyle>
            <a:lvl1pPr>
              <a:defRPr sz="2800">
                <a:latin typeface="Calibri"/>
                <a:cs typeface="Calibri"/>
              </a:defRPr>
            </a:lvl1pPr>
            <a:lvl2pPr>
              <a:defRPr sz="2400">
                <a:latin typeface="Calibri"/>
                <a:cs typeface="Calibri"/>
              </a:defRPr>
            </a:lvl2pPr>
            <a:lvl3pPr>
              <a:defRPr sz="2000">
                <a:latin typeface="Calibri"/>
                <a:cs typeface="Calibri"/>
              </a:defRPr>
            </a:lvl3pPr>
            <a:lvl4pPr>
              <a:defRPr sz="1800">
                <a:latin typeface="Calibri"/>
                <a:cs typeface="Calibri"/>
              </a:defRPr>
            </a:lvl4pPr>
            <a:lvl5pPr>
              <a:defRPr sz="1800">
                <a:latin typeface="Calibri"/>
                <a:cs typeface="Calibri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154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Segoe UI" charset="0"/>
              </a:defRPr>
            </a:lvl1pPr>
          </a:lstStyle>
          <a:p>
            <a:pPr>
              <a:defRPr/>
            </a:pPr>
            <a:fld id="{FECFAEAF-3726-E641-9B5B-3F8EA05B09A3}" type="datetime1">
              <a:rPr lang="en-US"/>
              <a:pPr>
                <a:defRPr/>
              </a:pPr>
              <a:t>3/7/15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Segoe UI" charset="0"/>
              </a:defRPr>
            </a:lvl1pPr>
          </a:lstStyle>
          <a:p>
            <a:pPr>
              <a:defRPr/>
            </a:pPr>
            <a:fld id="{18C1412E-69E1-864D-A0DF-94DDC7C800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chemeClr val="tx1"/>
          </a:solidFill>
          <a:latin typeface="Calibri"/>
          <a:ea typeface="ＭＳ Ｐゴシック" pitchFamily="-28" charset="-128"/>
          <a:cs typeface="Calibri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Calibri" charset="0"/>
          <a:ea typeface="ＭＳ Ｐゴシック" pitchFamily="-28" charset="-128"/>
          <a:cs typeface="ＭＳ Ｐゴシック" pitchFamily="-28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Calibri" charset="0"/>
          <a:ea typeface="ＭＳ Ｐゴシック" pitchFamily="-28" charset="-128"/>
          <a:cs typeface="ＭＳ Ｐゴシック" pitchFamily="-28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Calibri" charset="0"/>
          <a:ea typeface="ＭＳ Ｐゴシック" pitchFamily="-28" charset="-128"/>
          <a:cs typeface="ＭＳ Ｐゴシック" pitchFamily="-28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Calibri" charset="0"/>
          <a:ea typeface="ＭＳ Ｐゴシック" pitchFamily="-28" charset="-128"/>
          <a:cs typeface="ＭＳ Ｐゴシック" pitchFamily="-28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itchFamily="34" charset="0"/>
          <a:ea typeface="ＭＳ Ｐゴシック" pitchFamily="-28" charset="-128"/>
          <a:cs typeface="ＭＳ Ｐゴシック" pitchFamily="-28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itchFamily="34" charset="0"/>
          <a:ea typeface="ＭＳ Ｐゴシック" pitchFamily="-28" charset="-128"/>
          <a:cs typeface="ＭＳ Ｐゴシック" pitchFamily="-28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itchFamily="34" charset="0"/>
          <a:ea typeface="ＭＳ Ｐゴシック" pitchFamily="-28" charset="-128"/>
          <a:cs typeface="ＭＳ Ｐゴシック" pitchFamily="-28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itchFamily="34" charset="0"/>
          <a:ea typeface="ＭＳ Ｐゴシック" pitchFamily="-28" charset="-128"/>
          <a:cs typeface="ＭＳ Ｐゴシック" pitchFamily="-2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Calibri"/>
          <a:ea typeface="ＭＳ Ｐゴシック" pitchFamily="-28" charset="-128"/>
          <a:cs typeface="Calibri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Calibri"/>
          <a:ea typeface="ＭＳ Ｐゴシック" pitchFamily="-28" charset="-128"/>
          <a:cs typeface="Calibri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Calibri"/>
          <a:ea typeface="ＭＳ Ｐゴシック" pitchFamily="-28" charset="-128"/>
          <a:cs typeface="Calibri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Calibri"/>
          <a:ea typeface="ＭＳ Ｐゴシック" pitchFamily="-28" charset="-128"/>
          <a:cs typeface="Calibri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Calibri"/>
          <a:ea typeface="ＭＳ Ｐゴシック" pitchFamily="-28" charset="-128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emf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jpe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vic.gedris.org/Manual-ShellIntro/1.2/ShellIntro.pdf" TargetMode="External"/><Relationship Id="rId4" Type="http://schemas.openxmlformats.org/officeDocument/2006/relationships/hyperlink" Target="http://www.nettech.in/course/Basic%20Commands.pdf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files.fosswire.com/2007/08/fwunixref.pdf" TargetMode="External"/></Relationships>
</file>

<file path=ppt/slides/_rels/slide8.xml.rels><?xml version="1.0" encoding="UTF-8" standalone="yes"?>
<Relationships xmlns="http://schemas.openxmlformats.org/package/2006/relationships"><Relationship Id="rId11" Type="http://schemas.openxmlformats.org/officeDocument/2006/relationships/hyperlink" Target="http://compbio.mit.edu/cummeRbund/" TargetMode="External"/><Relationship Id="rId12" Type="http://schemas.openxmlformats.org/officeDocument/2006/relationships/hyperlink" Target="http://www.bioconductor.org/packages/release/bioc/html/edgeR.html" TargetMode="External"/><Relationship Id="rId13" Type="http://schemas.openxmlformats.org/officeDocument/2006/relationships/hyperlink" Target="http://samstat.sourceforge.net/" TargetMode="External"/><Relationship Id="rId14" Type="http://schemas.openxmlformats.org/officeDocument/2006/relationships/hyperlink" Target="https://sites.google.com/a/brown.edu/bioinformatics-in-biomed/fastqc" TargetMode="External"/><Relationship Id="rId15" Type="http://schemas.openxmlformats.org/officeDocument/2006/relationships/hyperlink" Target="http://picard.sourceforge.net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samtools.sourceforge.net/" TargetMode="External"/><Relationship Id="rId4" Type="http://schemas.openxmlformats.org/officeDocument/2006/relationships/hyperlink" Target="https://github.com/genome/bam-readcount" TargetMode="External"/><Relationship Id="rId5" Type="http://schemas.openxmlformats.org/officeDocument/2006/relationships/hyperlink" Target="http://bowtie-bio.sourceforge.net/" TargetMode="External"/><Relationship Id="rId6" Type="http://schemas.openxmlformats.org/officeDocument/2006/relationships/hyperlink" Target="http://tophat.cbcb.umd.edu/" TargetMode="External"/><Relationship Id="rId7" Type="http://schemas.openxmlformats.org/officeDocument/2006/relationships/hyperlink" Target="http://code.google.com/p/rna-star/" TargetMode="External"/><Relationship Id="rId8" Type="http://schemas.openxmlformats.org/officeDocument/2006/relationships/hyperlink" Target="http://www-huber.embl.de/users/anders/HTSeq/doc/count.html" TargetMode="External"/><Relationship Id="rId9" Type="http://schemas.openxmlformats.org/officeDocument/2006/relationships/hyperlink" Target="http://cran.r-project.org/" TargetMode="External"/><Relationship Id="rId10" Type="http://schemas.openxmlformats.org/officeDocument/2006/relationships/hyperlink" Target="http://www.bioconductor.org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cufflinks.cbcb.umd.edu/igenomes.html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cufflinks.cbcb.umd.edu/igenomes.html" TargetMode="External"/><Relationship Id="rId4" Type="http://schemas.openxmlformats.org/officeDocument/2006/relationships/hyperlink" Target="http://genome.ucsc.edu/FAQ/FAQformat.html%23format4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en.wikipedia.org/wiki/FASTQ_format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nomics.agilent.com/en/References-Controls/Universal-Reference-RNAs/?cid=AG-PT-172&amp;tabId=AG-PR-1217" TargetMode="External"/><Relationship Id="rId4" Type="http://schemas.openxmlformats.org/officeDocument/2006/relationships/hyperlink" Target="http://www.lifetechnologies.com/order/catalog/product/AM6050" TargetMode="External"/><Relationship Id="rId5" Type="http://schemas.openxmlformats.org/officeDocument/2006/relationships/hyperlink" Target="http://www.lifetechnologies.com/order/catalog/product/4456739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5.emf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59614" y="2845296"/>
            <a:ext cx="7772400" cy="1447800"/>
          </a:xfrm>
        </p:spPr>
        <p:txBody>
          <a:bodyPr/>
          <a:lstStyle/>
          <a:p>
            <a:pPr eaLnBrk="1" hangingPunct="1"/>
            <a:r>
              <a:rPr lang="en-US" b="0" dirty="0">
                <a:solidFill>
                  <a:srgbClr val="CA0000"/>
                </a:solidFill>
                <a:latin typeface="Calibri" charset="0"/>
                <a:ea typeface="ＭＳ Ｐゴシック" charset="0"/>
                <a:cs typeface="ＭＳ Ｐゴシック" charset="0"/>
              </a:rPr>
              <a:t>Canadian Bioinformatics Workshops</a:t>
            </a:r>
          </a:p>
        </p:txBody>
      </p:sp>
      <p:pic>
        <p:nvPicPr>
          <p:cNvPr id="8" name="Picture 7" descr="bioinformatics.ca-logo-white-tex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196752"/>
            <a:ext cx="2480338" cy="1043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115616" y="4166071"/>
            <a:ext cx="6778625" cy="192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buFont typeface="Arial" charset="0"/>
              <a:buNone/>
            </a:pPr>
            <a:r>
              <a:rPr lang="en-US" smtClean="0">
                <a:latin typeface="Calibri" charset="0"/>
                <a:ea typeface="ＭＳ Ｐゴシック" charset="0"/>
                <a:cs typeface="ＭＳ Ｐゴシック" charset="0"/>
              </a:rPr>
              <a:t>www.bioinformatics.ca</a:t>
            </a: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L_Logo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5445224"/>
            <a:ext cx="2594868" cy="99450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Picture 2" descr="NYGC_logo.jpe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5013176"/>
            <a:ext cx="2224796" cy="1483197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650839" y="3277344"/>
            <a:ext cx="77724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Calibri" charset="0"/>
                <a:ea typeface="ＭＳ Ｐゴシック" pitchFamily="-28" charset="-128"/>
                <a:cs typeface="ＭＳ Ｐゴシック" pitchFamily="-28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Calibri" charset="0"/>
                <a:ea typeface="ＭＳ Ｐゴシック" pitchFamily="-28" charset="-128"/>
                <a:cs typeface="ＭＳ Ｐゴシック" pitchFamily="-28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Calibri" charset="0"/>
                <a:ea typeface="ＭＳ Ｐゴシック" pitchFamily="-28" charset="-128"/>
                <a:cs typeface="ＭＳ Ｐゴシック" pitchFamily="-28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Calibri" charset="0"/>
                <a:ea typeface="ＭＳ Ｐゴシック" pitchFamily="-28" charset="-128"/>
                <a:cs typeface="ＭＳ Ｐゴシック" pitchFamily="-28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egoe UI" pitchFamily="34" charset="0"/>
                <a:ea typeface="ＭＳ Ｐゴシック" pitchFamily="-28" charset="-128"/>
                <a:cs typeface="ＭＳ Ｐゴシック" pitchFamily="-28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egoe UI" pitchFamily="34" charset="0"/>
                <a:ea typeface="ＭＳ Ｐゴシック" pitchFamily="-28" charset="-128"/>
                <a:cs typeface="ＭＳ Ｐゴシック" pitchFamily="-28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egoe UI" pitchFamily="34" charset="0"/>
                <a:ea typeface="ＭＳ Ｐゴシック" pitchFamily="-28" charset="-128"/>
                <a:cs typeface="ＭＳ Ｐゴシック" pitchFamily="-28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egoe UI" pitchFamily="34" charset="0"/>
                <a:ea typeface="ＭＳ Ｐゴシック" pitchFamily="-28" charset="-128"/>
                <a:cs typeface="ＭＳ Ｐゴシック" pitchFamily="-28" charset="-128"/>
              </a:defRPr>
            </a:lvl9pPr>
          </a:lstStyle>
          <a:p>
            <a:pPr eaLnBrk="1" hangingPunct="1"/>
            <a:r>
              <a:rPr lang="en-US" sz="3600" b="0" dirty="0" smtClean="0">
                <a:solidFill>
                  <a:srgbClr val="CA0000"/>
                </a:solidFill>
                <a:latin typeface="Calibri" charset="0"/>
                <a:ea typeface="ＭＳ Ｐゴシック" charset="0"/>
                <a:cs typeface="ＭＳ Ｐゴシック" charset="0"/>
              </a:rPr>
              <a:t>Cold Spring Harbor Laboratory</a:t>
            </a:r>
          </a:p>
          <a:p>
            <a:pPr eaLnBrk="1" hangingPunct="1"/>
            <a:r>
              <a:rPr lang="en-US" sz="2800" b="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&amp;</a:t>
            </a:r>
            <a:endParaRPr lang="en-US" sz="2800" b="0" dirty="0" smtClean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3600" b="0" dirty="0" smtClean="0">
                <a:solidFill>
                  <a:srgbClr val="CA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New York Genome Center</a:t>
            </a:r>
            <a:endParaRPr lang="en-US" sz="3600" b="0" dirty="0">
              <a:solidFill>
                <a:srgbClr val="CA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1141802" y="2780928"/>
            <a:ext cx="6778625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buFont typeface="Arial" charset="0"/>
              <a:buNone/>
            </a:pP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In collaboration with</a:t>
            </a: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81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Slide Number Placeholder 1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06D23BA9-5070-0648-A3DA-E6039966856F}" type="slidenum">
              <a:rPr lang="en-US" sz="1200"/>
              <a:pPr algn="r"/>
              <a:t>3</a:t>
            </a:fld>
            <a:endParaRPr lang="en-US" sz="1200"/>
          </a:p>
        </p:txBody>
      </p:sp>
      <p:sp>
        <p:nvSpPr>
          <p:cNvPr id="10242" name="Date Placeholder 2"/>
          <p:cNvSpPr txBox="1">
            <a:spLocks noGrp="1"/>
          </p:cNvSpPr>
          <p:nvPr/>
        </p:nvSpPr>
        <p:spPr bwMode="auto">
          <a:xfrm>
            <a:off x="762000" y="6248400"/>
            <a:ext cx="2057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/>
              <a:t>Module #: Title of Module</a:t>
            </a:r>
          </a:p>
        </p:txBody>
      </p:sp>
      <p:sp>
        <p:nvSpPr>
          <p:cNvPr id="10243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pic>
        <p:nvPicPr>
          <p:cNvPr id="10244" name="Content Placeholder 9" descr="Picture 1.png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73025"/>
            <a:ext cx="6858000" cy="6734175"/>
          </a:xfrm>
        </p:spPr>
      </p:pic>
      <p:sp>
        <p:nvSpPr>
          <p:cNvPr id="10245" name="Slide Number Placeholder 3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endParaRPr lang="en-US" sz="120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/>
          <p:cNvSpPr/>
          <p:nvPr/>
        </p:nvSpPr>
        <p:spPr>
          <a:xfrm>
            <a:off x="0" y="2514600"/>
            <a:ext cx="6172200" cy="4343400"/>
          </a:xfrm>
          <a:prstGeom prst="rect">
            <a:avLst/>
          </a:prstGeom>
          <a:solidFill>
            <a:schemeClr val="accent1">
              <a:alpha val="18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chemeClr val="tx1"/>
              </a:solidFill>
              <a:latin typeface="Calibri" charset="0"/>
              <a:ea typeface="ＭＳ Ｐゴシック" charset="0"/>
              <a:cs typeface="Calibri" charset="0"/>
            </a:endParaRPr>
          </a:p>
        </p:txBody>
      </p:sp>
      <p:sp>
        <p:nvSpPr>
          <p:cNvPr id="11266" name="Title 1"/>
          <p:cNvSpPr txBox="1">
            <a:spLocks/>
          </p:cNvSpPr>
          <p:nvPr/>
        </p:nvSpPr>
        <p:spPr bwMode="auto">
          <a:xfrm>
            <a:off x="60325" y="365125"/>
            <a:ext cx="6019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US" dirty="0">
                <a:solidFill>
                  <a:schemeClr val="bg1"/>
                </a:solidFill>
                <a:latin typeface="Calibri" charset="0"/>
                <a:cs typeface="Segoe UI" charset="0"/>
              </a:rPr>
              <a:t>Module </a:t>
            </a:r>
            <a:r>
              <a:rPr lang="en-US" dirty="0" smtClean="0">
                <a:solidFill>
                  <a:schemeClr val="bg1"/>
                </a:solidFill>
                <a:latin typeface="Calibri" charset="0"/>
                <a:cs typeface="Segoe UI" charset="0"/>
              </a:rPr>
              <a:t>1</a:t>
            </a:r>
            <a:r>
              <a:rPr lang="en-US" dirty="0">
                <a:solidFill>
                  <a:schemeClr val="bg1"/>
                </a:solidFill>
                <a:latin typeface="Calibri" charset="0"/>
                <a:cs typeface="Segoe UI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Calibri" charset="0"/>
                <a:cs typeface="Segoe UI" charset="0"/>
              </a:rPr>
            </a:br>
            <a:r>
              <a:rPr lang="en-US" dirty="0">
                <a:solidFill>
                  <a:schemeClr val="bg1"/>
                </a:solidFill>
                <a:latin typeface="Calibri" charset="0"/>
                <a:cs typeface="Segoe UI" charset="0"/>
              </a:rPr>
              <a:t>Introduction to RNA sequencing (tutorial)</a:t>
            </a:r>
            <a:endParaRPr lang="en-US" b="1" dirty="0">
              <a:solidFill>
                <a:schemeClr val="bg1"/>
              </a:solidFill>
              <a:latin typeface="Calibri" charset="0"/>
              <a:cs typeface="Segoe UI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971600" y="1412776"/>
            <a:ext cx="5181599" cy="936104"/>
          </a:xfrm>
          <a:prstGeom prst="rect">
            <a:avLst/>
          </a:prstGeom>
        </p:spPr>
        <p:txBody>
          <a:bodyPr anchor="ctr"/>
          <a:lstStyle>
            <a:lvl1pPr algn="r">
              <a:defRPr sz="3200" baseline="0">
                <a:solidFill>
                  <a:schemeClr val="bg1"/>
                </a:solidFill>
                <a:latin typeface="Adobe Jenson Pro" pitchFamily="18" charset="0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1600" dirty="0">
                <a:latin typeface="Calibri"/>
                <a:cs typeface="Calibri"/>
              </a:rPr>
              <a:t>Malachi </a:t>
            </a:r>
            <a:r>
              <a:rPr lang="en-US" sz="1600" dirty="0" smtClean="0">
                <a:latin typeface="Calibri"/>
                <a:cs typeface="Calibri"/>
              </a:rPr>
              <a:t>Griffith &amp; </a:t>
            </a:r>
            <a:r>
              <a:rPr lang="en-US" sz="1600" dirty="0">
                <a:latin typeface="Calibri"/>
                <a:cs typeface="Calibri"/>
              </a:rPr>
              <a:t>Obi Griffith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600" dirty="0" smtClean="0">
                <a:ln w="1270">
                  <a:solidFill>
                    <a:schemeClr val="tx1">
                      <a:alpha val="38000"/>
                    </a:schemeClr>
                  </a:solidFill>
                </a:ln>
                <a:latin typeface="Calibri"/>
                <a:ea typeface="+mj-ea"/>
                <a:cs typeface="Calibri"/>
              </a:rPr>
              <a:t>High-throughput Biology: From Sequence to Networks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400" dirty="0" smtClean="0">
                <a:ln w="1270">
                  <a:solidFill>
                    <a:schemeClr val="tx1">
                      <a:alpha val="38000"/>
                    </a:schemeClr>
                  </a:solidFill>
                </a:ln>
                <a:latin typeface="Calibri"/>
                <a:ea typeface="+mn-ea"/>
                <a:cs typeface="Calibri"/>
              </a:rPr>
              <a:t>April 27-May 3, 2015</a:t>
            </a:r>
          </a:p>
        </p:txBody>
      </p:sp>
      <p:pic>
        <p:nvPicPr>
          <p:cNvPr id="4" name="Picture 3" descr="bioinformatics-ca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2708920"/>
            <a:ext cx="2339752" cy="1005487"/>
          </a:xfrm>
          <a:prstGeom prst="rect">
            <a:avLst/>
          </a:prstGeom>
        </p:spPr>
      </p:pic>
      <p:pic>
        <p:nvPicPr>
          <p:cNvPr id="9" name="Picture 8" descr="CSHL_Logo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215061"/>
            <a:ext cx="2458204" cy="942131"/>
          </a:xfrm>
          <a:prstGeom prst="rect">
            <a:avLst/>
          </a:prstGeom>
          <a:noFill/>
        </p:spPr>
      </p:pic>
      <p:pic>
        <p:nvPicPr>
          <p:cNvPr id="10" name="Picture 9" descr="NYGC_logo.jpe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588" y="5288114"/>
            <a:ext cx="2224796" cy="1483197"/>
          </a:xfrm>
          <a:prstGeom prst="rect">
            <a:avLst/>
          </a:prstGeom>
        </p:spPr>
      </p:pic>
      <p:pic>
        <p:nvPicPr>
          <p:cNvPr id="8" name="Picture 1" descr="RNA-Seq-alignmen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636838"/>
            <a:ext cx="4248150" cy="406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-26988"/>
            <a:ext cx="8839200" cy="1143001"/>
          </a:xfrm>
        </p:spPr>
        <p:txBody>
          <a:bodyPr/>
          <a:lstStyle/>
          <a:p>
            <a:pPr eaLnBrk="1" hangingPunct="1"/>
            <a:r>
              <a:rPr lang="en-US" altLang="ko-KR" dirty="0">
                <a:latin typeface="Calibri" charset="0"/>
                <a:ea typeface="ＭＳ Ｐゴシック" charset="0"/>
                <a:cs typeface="ＭＳ Ｐゴシック" charset="0"/>
              </a:rPr>
              <a:t>Learning Objectives </a:t>
            </a:r>
            <a:r>
              <a:rPr lang="en-US" altLang="ko-KR">
                <a:latin typeface="Calibri" charset="0"/>
                <a:ea typeface="ＭＳ Ｐゴシック" charset="0"/>
                <a:cs typeface="ＭＳ Ｐゴシック" charset="0"/>
              </a:rPr>
              <a:t>of </a:t>
            </a:r>
            <a:r>
              <a:rPr lang="en-US" altLang="ko-KR" smtClean="0">
                <a:latin typeface="Calibri" charset="0"/>
                <a:ea typeface="ＭＳ Ｐゴシック" charset="0"/>
                <a:cs typeface="ＭＳ Ｐゴシック" charset="0"/>
              </a:rPr>
              <a:t>Tutorial</a:t>
            </a:r>
            <a:endParaRPr lang="en-US" altLang="ko-KR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0" name="Content Placeholder 6"/>
          <p:cNvSpPr>
            <a:spLocks noGrp="1"/>
          </p:cNvSpPr>
          <p:nvPr>
            <p:ph idx="1"/>
          </p:nvPr>
        </p:nvSpPr>
        <p:spPr>
          <a:xfrm>
            <a:off x="179388" y="1185863"/>
            <a:ext cx="8839200" cy="4906962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Install commonly used RNA-seq tools (Samtools, Bowtie, Tophat, STAR, Cufflinks, R, CummeRbund, FastQC, picard-tools, SamStat)</a:t>
            </a:r>
          </a:p>
          <a:p>
            <a:r>
              <a:rPr lang="en-US">
                <a:latin typeface="Calibri" charset="0"/>
                <a:ea typeface="ＭＳ Ｐゴシック" charset="0"/>
              </a:rPr>
              <a:t>Obtain a reference genome</a:t>
            </a:r>
          </a:p>
          <a:p>
            <a:r>
              <a:rPr lang="en-US">
                <a:latin typeface="Calibri" charset="0"/>
                <a:ea typeface="ＭＳ Ｐゴシック" charset="0"/>
              </a:rPr>
              <a:t>Obtain gene/transcript annotations</a:t>
            </a:r>
          </a:p>
          <a:p>
            <a:pPr lvl="1"/>
            <a:r>
              <a:rPr lang="en-US">
                <a:latin typeface="Calibri" charset="0"/>
                <a:ea typeface="ＭＳ Ｐゴシック" charset="0"/>
              </a:rPr>
              <a:t>Understand GTF file format</a:t>
            </a:r>
          </a:p>
          <a:p>
            <a:r>
              <a:rPr lang="en-US">
                <a:latin typeface="Calibri" charset="0"/>
                <a:ea typeface="ＭＳ Ｐゴシック" charset="0"/>
              </a:rPr>
              <a:t>Index reference genome files for use with aligners</a:t>
            </a:r>
          </a:p>
          <a:p>
            <a:r>
              <a:rPr lang="en-US">
                <a:latin typeface="Calibri" charset="0"/>
                <a:ea typeface="ＭＳ Ｐゴシック" charset="0"/>
              </a:rPr>
              <a:t>Obtain and explore raw sequence data</a:t>
            </a:r>
          </a:p>
          <a:p>
            <a:pPr lvl="1"/>
            <a:r>
              <a:rPr lang="en-US">
                <a:latin typeface="Calibri" charset="0"/>
                <a:ea typeface="ＭＳ Ｐゴシック" charset="0"/>
              </a:rPr>
              <a:t>Understand fasta/fastq format</a:t>
            </a:r>
          </a:p>
        </p:txBody>
      </p:sp>
    </p:spTree>
    <p:extLst>
      <p:ext uri="{BB962C8B-B14F-4D97-AF65-F5344CB8AC3E}">
        <p14:creationId xmlns:p14="http://schemas.microsoft.com/office/powerpoint/2010/main" val="1650102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>
          <a:xfrm>
            <a:off x="152400" y="-26988"/>
            <a:ext cx="8839200" cy="1143001"/>
          </a:xfrm>
        </p:spPr>
        <p:txBody>
          <a:bodyPr/>
          <a:lstStyle/>
          <a:p>
            <a:r>
              <a:rPr lang="en-US" sz="3600">
                <a:latin typeface="Calibri" charset="0"/>
                <a:ea typeface="ＭＳ Ｐゴシック" charset="0"/>
              </a:rPr>
              <a:t>The most common problems encountered while working on the tutorials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1450"/>
            <a:ext cx="8839200" cy="4724400"/>
          </a:xfrm>
        </p:spPr>
        <p:txBody>
          <a:bodyPr>
            <a:normAutofit fontScale="70000" lnSpcReduction="20000"/>
          </a:bodyPr>
          <a:lstStyle/>
          <a:p>
            <a:pPr marL="342900" lvl="1" indent="-342900">
              <a:buFont typeface="Arial" charset="0"/>
              <a:buChar char="•"/>
              <a:defRPr/>
            </a:pPr>
            <a:r>
              <a:rPr lang="en-US" sz="2800" dirty="0" smtClean="0"/>
              <a:t>Type </a:t>
            </a:r>
            <a:r>
              <a:rPr lang="en-US" sz="2800" dirty="0"/>
              <a:t>short commands carefully if you </a:t>
            </a:r>
            <a:r>
              <a:rPr lang="en-US" sz="2800" dirty="0" smtClean="0"/>
              <a:t>like, </a:t>
            </a:r>
            <a:r>
              <a:rPr lang="en-US" sz="2800" dirty="0"/>
              <a:t>but in order to get through all the steps smoothly, </a:t>
            </a:r>
            <a:r>
              <a:rPr lang="en-US" sz="2800" dirty="0" smtClean="0"/>
              <a:t>it is safer </a:t>
            </a:r>
            <a:r>
              <a:rPr lang="en-US" sz="2800" dirty="0"/>
              <a:t>to copy and paste from the tutorial </a:t>
            </a:r>
            <a:r>
              <a:rPr lang="en-US" sz="2800" dirty="0" smtClean="0"/>
              <a:t>files</a:t>
            </a:r>
          </a:p>
          <a:p>
            <a:pPr>
              <a:defRPr/>
            </a:pPr>
            <a:r>
              <a:rPr lang="en-US" dirty="0" smtClean="0"/>
              <a:t>Copy/Paste errors</a:t>
            </a:r>
          </a:p>
          <a:p>
            <a:pPr lvl="1">
              <a:defRPr/>
            </a:pPr>
            <a:r>
              <a:rPr lang="en-US" dirty="0" smtClean="0"/>
              <a:t>Learn the short cuts for copying/pasting on your system and use them (e.g. &lt;command&gt;&lt;c&gt; &amp; &lt;command&gt;&lt;v&gt; on Mac)</a:t>
            </a:r>
          </a:p>
          <a:p>
            <a:pPr lvl="1">
              <a:defRPr/>
            </a:pPr>
            <a:r>
              <a:rPr lang="en-US" dirty="0" smtClean="0"/>
              <a:t>Make sure you copy the entire command.  Watch out for commands that span across multiple lines</a:t>
            </a:r>
          </a:p>
          <a:p>
            <a:pPr>
              <a:defRPr/>
            </a:pPr>
            <a:r>
              <a:rPr lang="en-US" dirty="0" smtClean="0"/>
              <a:t>Being in the wrong directory at the wrong time</a:t>
            </a:r>
          </a:p>
          <a:p>
            <a:pPr lvl="1">
              <a:defRPr/>
            </a:pPr>
            <a:r>
              <a:rPr lang="en-US" dirty="0" smtClean="0"/>
              <a:t>The simplest way to avoid this is only change directories as instructed</a:t>
            </a:r>
          </a:p>
          <a:p>
            <a:pPr lvl="1">
              <a:defRPr/>
            </a:pPr>
            <a:r>
              <a:rPr lang="en-US" dirty="0" smtClean="0"/>
              <a:t>If you do change directories to look around, make sure you go back before continuing with commands</a:t>
            </a:r>
          </a:p>
          <a:p>
            <a:pPr>
              <a:defRPr/>
            </a:pPr>
            <a:r>
              <a:rPr lang="en-US" dirty="0" smtClean="0"/>
              <a:t>Not having the $RNA_HOME environment variable set</a:t>
            </a:r>
          </a:p>
          <a:p>
            <a:pPr lvl="1">
              <a:defRPr/>
            </a:pPr>
            <a:r>
              <a:rPr lang="en-US" dirty="0" smtClean="0"/>
              <a:t>Make sure you check this when logging in:</a:t>
            </a:r>
          </a:p>
          <a:p>
            <a:pPr lvl="2">
              <a:defRPr/>
            </a:pPr>
            <a:r>
              <a:rPr lang="en-US" dirty="0"/>
              <a:t>e</a:t>
            </a:r>
            <a:r>
              <a:rPr lang="en-US" dirty="0" smtClean="0"/>
              <a:t>cho $RNA_HOME</a:t>
            </a:r>
            <a:endParaRPr lang="en-US" dirty="0"/>
          </a:p>
          <a:p>
            <a:pPr lvl="1">
              <a:defRPr/>
            </a:pPr>
            <a:r>
              <a:rPr lang="en-US" dirty="0" smtClean="0"/>
              <a:t>If it is not defined do this:</a:t>
            </a:r>
          </a:p>
          <a:p>
            <a:pPr lvl="2">
              <a:defRPr/>
            </a:pPr>
            <a:r>
              <a:rPr lang="en-US" dirty="0" smtClean="0"/>
              <a:t>export </a:t>
            </a:r>
            <a:r>
              <a:rPr lang="en-US" dirty="0"/>
              <a:t>RNA_HOME=~/workspace/</a:t>
            </a:r>
            <a:r>
              <a:rPr lang="en-US" dirty="0" err="1" smtClean="0"/>
              <a:t>rnaseq</a:t>
            </a:r>
            <a:endParaRPr lang="en-US" dirty="0" smtClean="0"/>
          </a:p>
          <a:p>
            <a:pPr lvl="1">
              <a:defRPr/>
            </a:pPr>
            <a:r>
              <a:rPr lang="en-US" dirty="0" smtClean="0"/>
              <a:t>Then add this to you .</a:t>
            </a:r>
            <a:r>
              <a:rPr lang="en-US" dirty="0" err="1" smtClean="0"/>
              <a:t>bashrc</a:t>
            </a:r>
            <a:r>
              <a:rPr lang="en-US" dirty="0" smtClean="0"/>
              <a:t> file so that you don’t have to worry about it again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062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152400" y="-26988"/>
            <a:ext cx="8839200" cy="1143001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Introduction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152400" y="1341438"/>
            <a:ext cx="8839200" cy="49831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600" dirty="0">
                <a:latin typeface="Calibri" charset="0"/>
                <a:ea typeface="ＭＳ Ｐゴシック" charset="0"/>
              </a:rPr>
              <a:t>This presentation provides a brief description of tutorial steps</a:t>
            </a:r>
          </a:p>
          <a:p>
            <a:pPr>
              <a:lnSpc>
                <a:spcPct val="80000"/>
              </a:lnSpc>
            </a:pPr>
            <a:r>
              <a:rPr lang="en-US" sz="2600" dirty="0">
                <a:latin typeface="Calibri" charset="0"/>
                <a:ea typeface="ＭＳ Ｐゴシック" charset="0"/>
              </a:rPr>
              <a:t>The </a:t>
            </a:r>
            <a:r>
              <a:rPr lang="en-US" sz="2600" dirty="0" smtClean="0">
                <a:latin typeface="Calibri" charset="0"/>
                <a:ea typeface="ＭＳ Ｐゴシック" charset="0"/>
              </a:rPr>
              <a:t>wiki contains </a:t>
            </a:r>
            <a:r>
              <a:rPr lang="en-US" sz="2600" dirty="0">
                <a:latin typeface="Calibri" charset="0"/>
                <a:ea typeface="ＭＳ Ｐゴシック" charset="0"/>
              </a:rPr>
              <a:t>more complete instructions</a:t>
            </a:r>
          </a:p>
          <a:p>
            <a:pPr>
              <a:lnSpc>
                <a:spcPct val="80000"/>
              </a:lnSpc>
            </a:pPr>
            <a:r>
              <a:rPr lang="en-US" sz="2600" dirty="0">
                <a:latin typeface="Calibri" charset="0"/>
                <a:ea typeface="ＭＳ Ｐゴシック" charset="0"/>
              </a:rPr>
              <a:t>Lines </a:t>
            </a:r>
            <a:r>
              <a:rPr lang="en-US" sz="2600" dirty="0" smtClean="0">
                <a:latin typeface="Calibri" charset="0"/>
                <a:ea typeface="ＭＳ Ｐゴシック" charset="0"/>
              </a:rPr>
              <a:t>beginning </a:t>
            </a:r>
            <a:r>
              <a:rPr lang="en-US" sz="2600" dirty="0">
                <a:latin typeface="Calibri" charset="0"/>
                <a:ea typeface="ＭＳ Ｐゴシック" charset="0"/>
              </a:rPr>
              <a:t>with </a:t>
            </a:r>
            <a:r>
              <a:rPr lang="ja-JP" altLang="en-US" sz="2600" dirty="0">
                <a:latin typeface="Calibri" charset="0"/>
                <a:ea typeface="ＭＳ Ｐゴシック" charset="0"/>
              </a:rPr>
              <a:t>“</a:t>
            </a:r>
            <a:r>
              <a:rPr lang="en-US" altLang="ja-JP" sz="2600" dirty="0">
                <a:latin typeface="Calibri" charset="0"/>
                <a:ea typeface="ＭＳ Ｐゴシック" charset="0"/>
              </a:rPr>
              <a:t>#</a:t>
            </a:r>
            <a:r>
              <a:rPr lang="ja-JP" altLang="en-US" sz="2600" dirty="0">
                <a:latin typeface="Calibri" charset="0"/>
                <a:ea typeface="ＭＳ Ｐゴシック" charset="0"/>
              </a:rPr>
              <a:t>”</a:t>
            </a:r>
            <a:r>
              <a:rPr lang="en-US" altLang="ja-JP" sz="2600" dirty="0">
                <a:latin typeface="Calibri" charset="0"/>
                <a:ea typeface="ＭＳ Ｐゴシック" charset="0"/>
              </a:rPr>
              <a:t> are comments</a:t>
            </a:r>
          </a:p>
          <a:p>
            <a:pPr>
              <a:lnSpc>
                <a:spcPct val="80000"/>
              </a:lnSpc>
            </a:pPr>
            <a:r>
              <a:rPr lang="en-US" sz="2600" dirty="0">
                <a:latin typeface="Calibri" charset="0"/>
                <a:ea typeface="ＭＳ Ｐゴシック" charset="0"/>
              </a:rPr>
              <a:t>All other lines are commands that will be pasted and executed from a </a:t>
            </a:r>
            <a:r>
              <a:rPr lang="en-US" sz="2600" dirty="0" err="1">
                <a:latin typeface="Calibri" charset="0"/>
                <a:ea typeface="ＭＳ Ｐゴシック" charset="0"/>
              </a:rPr>
              <a:t>linux</a:t>
            </a:r>
            <a:r>
              <a:rPr lang="en-US" sz="2600" dirty="0">
                <a:latin typeface="Calibri" charset="0"/>
                <a:ea typeface="ＭＳ Ｐゴシック" charset="0"/>
              </a:rPr>
              <a:t> terminal or R tutorial</a:t>
            </a:r>
          </a:p>
          <a:p>
            <a:pPr>
              <a:lnSpc>
                <a:spcPct val="80000"/>
              </a:lnSpc>
            </a:pPr>
            <a:r>
              <a:rPr lang="en-US" sz="2600" dirty="0">
                <a:latin typeface="Calibri" charset="0"/>
                <a:ea typeface="ＭＳ Ｐゴシック" charset="0"/>
              </a:rPr>
              <a:t>Each command is annotated with comments except that basic familiarity with </a:t>
            </a:r>
            <a:r>
              <a:rPr lang="en-US" sz="2600" dirty="0" err="1">
                <a:latin typeface="Calibri" charset="0"/>
                <a:ea typeface="ＭＳ Ｐゴシック" charset="0"/>
              </a:rPr>
              <a:t>linux</a:t>
            </a:r>
            <a:r>
              <a:rPr lang="en-US" sz="2600" dirty="0">
                <a:latin typeface="Calibri" charset="0"/>
                <a:ea typeface="ＭＳ Ｐゴシック" charset="0"/>
              </a:rPr>
              <a:t> is assumed</a:t>
            </a:r>
          </a:p>
          <a:p>
            <a:pPr lvl="1">
              <a:lnSpc>
                <a:spcPct val="80000"/>
              </a:lnSpc>
            </a:pPr>
            <a:r>
              <a:rPr lang="en-US" sz="2200" dirty="0">
                <a:latin typeface="Calibri" charset="0"/>
                <a:ea typeface="ＭＳ Ｐゴシック" charset="0"/>
              </a:rPr>
              <a:t>e.g.  You should know that </a:t>
            </a:r>
            <a:r>
              <a:rPr lang="ja-JP" altLang="en-US" sz="2200" dirty="0">
                <a:latin typeface="Calibri" charset="0"/>
                <a:ea typeface="ＭＳ Ｐゴシック" charset="0"/>
              </a:rPr>
              <a:t>‘</a:t>
            </a:r>
            <a:r>
              <a:rPr lang="en-US" altLang="ja-JP" sz="2200" dirty="0" err="1">
                <a:latin typeface="Calibri" charset="0"/>
                <a:ea typeface="ＭＳ Ｐゴシック" charset="0"/>
              </a:rPr>
              <a:t>mkdir</a:t>
            </a:r>
            <a:r>
              <a:rPr lang="ja-JP" altLang="en-US" sz="2200" dirty="0">
                <a:latin typeface="Calibri" charset="0"/>
                <a:ea typeface="ＭＳ Ｐゴシック" charset="0"/>
              </a:rPr>
              <a:t>’</a:t>
            </a:r>
            <a:r>
              <a:rPr lang="en-US" altLang="ja-JP" sz="2200" dirty="0">
                <a:latin typeface="Calibri" charset="0"/>
                <a:ea typeface="ＭＳ Ｐゴシック" charset="0"/>
              </a:rPr>
              <a:t> means to </a:t>
            </a:r>
            <a:r>
              <a:rPr lang="ja-JP" altLang="en-US" sz="2200" dirty="0">
                <a:latin typeface="Calibri" charset="0"/>
                <a:ea typeface="ＭＳ Ｐゴシック" charset="0"/>
              </a:rPr>
              <a:t>‘</a:t>
            </a:r>
            <a:r>
              <a:rPr lang="en-US" altLang="ja-JP" sz="2200" dirty="0">
                <a:latin typeface="Calibri" charset="0"/>
                <a:ea typeface="ＭＳ Ｐゴシック" charset="0"/>
              </a:rPr>
              <a:t>make a directory, </a:t>
            </a:r>
            <a:r>
              <a:rPr lang="ja-JP" altLang="en-US" sz="2200" dirty="0">
                <a:latin typeface="Calibri" charset="0"/>
                <a:ea typeface="ＭＳ Ｐゴシック" charset="0"/>
              </a:rPr>
              <a:t>‘</a:t>
            </a:r>
            <a:r>
              <a:rPr lang="en-US" altLang="ja-JP" sz="2200" dirty="0">
                <a:latin typeface="Calibri" charset="0"/>
                <a:ea typeface="ＭＳ Ｐゴシック" charset="0"/>
              </a:rPr>
              <a:t>cd</a:t>
            </a:r>
            <a:r>
              <a:rPr lang="ja-JP" altLang="en-US" sz="2200" dirty="0">
                <a:latin typeface="Calibri" charset="0"/>
                <a:ea typeface="ＭＳ Ｐゴシック" charset="0"/>
              </a:rPr>
              <a:t>’</a:t>
            </a:r>
            <a:r>
              <a:rPr lang="en-US" altLang="ja-JP" sz="2200" dirty="0">
                <a:latin typeface="Calibri" charset="0"/>
                <a:ea typeface="ＭＳ Ｐゴシック" charset="0"/>
              </a:rPr>
              <a:t> means to </a:t>
            </a:r>
            <a:r>
              <a:rPr lang="ja-JP" altLang="en-US" sz="2200" dirty="0">
                <a:latin typeface="Calibri" charset="0"/>
                <a:ea typeface="ＭＳ Ｐゴシック" charset="0"/>
              </a:rPr>
              <a:t>‘</a:t>
            </a:r>
            <a:r>
              <a:rPr lang="en-US" altLang="ja-JP" sz="2200" dirty="0">
                <a:latin typeface="Calibri" charset="0"/>
                <a:ea typeface="ＭＳ Ｐゴシック" charset="0"/>
              </a:rPr>
              <a:t>change directory</a:t>
            </a:r>
            <a:r>
              <a:rPr lang="ja-JP" altLang="en-US" sz="2200" dirty="0">
                <a:latin typeface="Calibri" charset="0"/>
                <a:ea typeface="ＭＳ Ｐゴシック" charset="0"/>
              </a:rPr>
              <a:t>’</a:t>
            </a:r>
            <a:r>
              <a:rPr lang="en-US" altLang="ja-JP" sz="2200" dirty="0">
                <a:latin typeface="Calibri" charset="0"/>
                <a:ea typeface="ＭＳ Ｐゴシック" charset="0"/>
              </a:rPr>
              <a:t>, etc.</a:t>
            </a:r>
          </a:p>
          <a:p>
            <a:pPr>
              <a:lnSpc>
                <a:spcPct val="80000"/>
              </a:lnSpc>
            </a:pPr>
            <a:r>
              <a:rPr lang="en-US" sz="2600" dirty="0">
                <a:latin typeface="Calibri" charset="0"/>
                <a:ea typeface="ＭＳ Ｐゴシック" charset="0"/>
              </a:rPr>
              <a:t>Some reference materials for </a:t>
            </a:r>
            <a:r>
              <a:rPr lang="en-US" sz="2600" dirty="0" err="1">
                <a:latin typeface="Calibri" charset="0"/>
                <a:ea typeface="ＭＳ Ｐゴシック" charset="0"/>
              </a:rPr>
              <a:t>linux</a:t>
            </a:r>
            <a:r>
              <a:rPr lang="en-US" sz="2600" dirty="0">
                <a:latin typeface="Calibri" charset="0"/>
                <a:ea typeface="ＭＳ Ｐゴシック" charset="0"/>
              </a:rPr>
              <a:t> can be found here:</a:t>
            </a:r>
          </a:p>
          <a:p>
            <a:pPr lvl="1">
              <a:lnSpc>
                <a:spcPct val="80000"/>
              </a:lnSpc>
            </a:pPr>
            <a:r>
              <a:rPr lang="en-US" sz="2200" i="1" dirty="0">
                <a:latin typeface="Calibri" charset="0"/>
                <a:ea typeface="ＭＳ Ｐゴシック" charset="0"/>
                <a:hlinkClick r:id="rId2"/>
              </a:rPr>
              <a:t>http://files.fosswire.com/2007/08/fwunixref.pdf</a:t>
            </a:r>
            <a:r>
              <a:rPr lang="en-US" sz="2200" i="1" dirty="0">
                <a:latin typeface="Calibri" charset="0"/>
                <a:ea typeface="ＭＳ Ｐゴシック" charset="0"/>
              </a:rPr>
              <a:t> </a:t>
            </a:r>
          </a:p>
          <a:p>
            <a:pPr lvl="1">
              <a:lnSpc>
                <a:spcPct val="80000"/>
              </a:lnSpc>
            </a:pPr>
            <a:r>
              <a:rPr lang="en-US" sz="2200" i="1" dirty="0">
                <a:latin typeface="Calibri" charset="0"/>
                <a:ea typeface="ＭＳ Ｐゴシック" charset="0"/>
                <a:hlinkClick r:id="rId3"/>
              </a:rPr>
              <a:t>http://vic.gedris.org/Manual-ShellIntro/1.2/ShellIntro.pdf</a:t>
            </a:r>
            <a:endParaRPr lang="en-US" sz="2200" i="1" dirty="0">
              <a:latin typeface="Calibri" charset="0"/>
              <a:ea typeface="ＭＳ Ｐゴシック" charset="0"/>
            </a:endParaRPr>
          </a:p>
          <a:p>
            <a:pPr lvl="1">
              <a:lnSpc>
                <a:spcPct val="80000"/>
              </a:lnSpc>
            </a:pPr>
            <a:r>
              <a:rPr lang="en-US" sz="2200" i="1" dirty="0">
                <a:latin typeface="Calibri" charset="0"/>
                <a:ea typeface="ＭＳ Ｐゴシック" charset="0"/>
                <a:hlinkClick r:id="rId4"/>
              </a:rPr>
              <a:t>www.nettech.in/course/Basic%20Commands.pdf</a:t>
            </a:r>
            <a:r>
              <a:rPr lang="en-US" sz="2200" i="1" dirty="0">
                <a:latin typeface="Calibri" charset="0"/>
                <a:ea typeface="ＭＳ Ｐゴシック" charset="0"/>
              </a:rPr>
              <a:t> </a:t>
            </a:r>
            <a:endParaRPr lang="en-US" sz="2200" dirty="0">
              <a:latin typeface="Calibri" charset="0"/>
              <a:ea typeface="ＭＳ Ｐゴシック" charset="0"/>
            </a:endParaRPr>
          </a:p>
          <a:p>
            <a:pPr lvl="1">
              <a:lnSpc>
                <a:spcPct val="80000"/>
              </a:lnSpc>
            </a:pPr>
            <a:endParaRPr lang="en-US" sz="2200" dirty="0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309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-26988"/>
            <a:ext cx="8839200" cy="1143001"/>
          </a:xfrm>
        </p:spPr>
        <p:txBody>
          <a:bodyPr/>
          <a:lstStyle/>
          <a:p>
            <a:pPr eaLnBrk="1" hangingPunct="1"/>
            <a:r>
              <a:rPr lang="en-US" altLang="ko-KR" dirty="0" smtClean="0">
                <a:latin typeface="Calibri" charset="0"/>
                <a:ea typeface="ＭＳ Ｐゴシック" charset="0"/>
                <a:cs typeface="ＭＳ Ｐゴシック" charset="0"/>
              </a:rPr>
              <a:t>2-i. Installation</a:t>
            </a:r>
            <a:endParaRPr lang="en-US" altLang="ko-KR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6" name="Content Placeholder 6"/>
          <p:cNvSpPr>
            <a:spLocks noGrp="1"/>
          </p:cNvSpPr>
          <p:nvPr>
            <p:ph idx="1"/>
          </p:nvPr>
        </p:nvSpPr>
        <p:spPr>
          <a:xfrm>
            <a:off x="152400" y="1268413"/>
            <a:ext cx="8839200" cy="4979987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80000"/>
              </a:lnSpc>
              <a:defRPr/>
            </a:pPr>
            <a:r>
              <a:rPr lang="en-US" sz="2600" dirty="0">
                <a:latin typeface="Calibri" charset="0"/>
                <a:ea typeface="ＭＳ Ｐゴシック" charset="0"/>
              </a:rPr>
              <a:t>Installation instructions are provided for :</a:t>
            </a:r>
          </a:p>
          <a:p>
            <a:pPr lvl="1">
              <a:lnSpc>
                <a:spcPct val="80000"/>
              </a:lnSpc>
              <a:defRPr/>
            </a:pPr>
            <a:r>
              <a:rPr lang="en-US" sz="2200" dirty="0" err="1">
                <a:latin typeface="Calibri" charset="0"/>
                <a:ea typeface="ＭＳ Ｐゴシック" charset="0"/>
              </a:rPr>
              <a:t>Samtools</a:t>
            </a:r>
            <a:endParaRPr lang="en-US" sz="2200" dirty="0">
              <a:latin typeface="Calibri" charset="0"/>
              <a:ea typeface="ＭＳ Ｐゴシック" charset="0"/>
            </a:endParaRPr>
          </a:p>
          <a:p>
            <a:pPr lvl="2">
              <a:lnSpc>
                <a:spcPct val="80000"/>
              </a:lnSpc>
              <a:defRPr/>
            </a:pPr>
            <a:r>
              <a:rPr lang="en-US" sz="1900" dirty="0">
                <a:latin typeface="Calibri" charset="0"/>
                <a:ea typeface="ＭＳ Ｐゴシック" charset="0"/>
                <a:hlinkClick r:id="rId3"/>
              </a:rPr>
              <a:t>http://samtools.sourceforge.net</a:t>
            </a:r>
            <a:r>
              <a:rPr lang="en-US" sz="1900" dirty="0" smtClean="0">
                <a:latin typeface="Calibri" charset="0"/>
                <a:ea typeface="ＭＳ Ｐゴシック" charset="0"/>
                <a:hlinkClick r:id="rId3"/>
              </a:rPr>
              <a:t>/</a:t>
            </a:r>
            <a:endParaRPr lang="en-US" sz="1900" dirty="0" smtClean="0">
              <a:latin typeface="Calibri" charset="0"/>
              <a:ea typeface="ＭＳ Ｐゴシック" charset="0"/>
            </a:endParaRPr>
          </a:p>
          <a:p>
            <a:pPr lvl="1">
              <a:lnSpc>
                <a:spcPct val="80000"/>
              </a:lnSpc>
              <a:defRPr/>
            </a:pPr>
            <a:r>
              <a:rPr lang="en-US" sz="2300" dirty="0" smtClean="0">
                <a:latin typeface="Calibri" charset="0"/>
                <a:ea typeface="ＭＳ Ｐゴシック" charset="0"/>
              </a:rPr>
              <a:t>Bam-</a:t>
            </a:r>
            <a:r>
              <a:rPr lang="en-US" sz="2300" dirty="0" err="1" smtClean="0">
                <a:latin typeface="Calibri" charset="0"/>
                <a:ea typeface="ＭＳ Ｐゴシック" charset="0"/>
              </a:rPr>
              <a:t>readcount</a:t>
            </a:r>
            <a:endParaRPr lang="en-US" sz="2300" dirty="0" smtClean="0">
              <a:latin typeface="Calibri" charset="0"/>
              <a:ea typeface="ＭＳ Ｐゴシック" charset="0"/>
            </a:endParaRPr>
          </a:p>
          <a:p>
            <a:pPr lvl="2">
              <a:lnSpc>
                <a:spcPct val="80000"/>
              </a:lnSpc>
              <a:defRPr/>
            </a:pPr>
            <a:r>
              <a:rPr lang="en-US" sz="1900" dirty="0">
                <a:latin typeface="Calibri" charset="0"/>
                <a:ea typeface="ＭＳ Ｐゴシック" charset="0"/>
                <a:hlinkClick r:id="rId4"/>
              </a:rPr>
              <a:t>https://github.com/genome/bam-</a:t>
            </a:r>
            <a:r>
              <a:rPr lang="en-US" sz="1900" dirty="0" smtClean="0">
                <a:latin typeface="Calibri" charset="0"/>
                <a:ea typeface="ＭＳ Ｐゴシック" charset="0"/>
                <a:hlinkClick r:id="rId4"/>
              </a:rPr>
              <a:t>readcount</a:t>
            </a:r>
            <a:endParaRPr lang="en-US" sz="1900" dirty="0" smtClean="0">
              <a:latin typeface="Calibri" charset="0"/>
              <a:ea typeface="ＭＳ Ｐゴシック" charset="0"/>
            </a:endParaRPr>
          </a:p>
          <a:p>
            <a:pPr lvl="1">
              <a:lnSpc>
                <a:spcPct val="80000"/>
              </a:lnSpc>
              <a:defRPr/>
            </a:pPr>
            <a:r>
              <a:rPr lang="en-US" sz="2600" dirty="0" smtClean="0">
                <a:latin typeface="Calibri" charset="0"/>
                <a:ea typeface="ＭＳ Ｐゴシック" charset="0"/>
              </a:rPr>
              <a:t>Bowtie</a:t>
            </a:r>
            <a:endParaRPr lang="en-US" sz="2600" dirty="0">
              <a:latin typeface="Calibri" charset="0"/>
              <a:ea typeface="ＭＳ Ｐゴシック" charset="0"/>
            </a:endParaRPr>
          </a:p>
          <a:p>
            <a:pPr lvl="2">
              <a:lnSpc>
                <a:spcPct val="80000"/>
              </a:lnSpc>
              <a:defRPr/>
            </a:pPr>
            <a:r>
              <a:rPr lang="en-US" sz="1900" dirty="0">
                <a:latin typeface="Calibri" charset="0"/>
                <a:ea typeface="ＭＳ Ｐゴシック" charset="0"/>
                <a:hlinkClick r:id="rId5"/>
              </a:rPr>
              <a:t>http://bowtie-bio.sourceforge.net/</a:t>
            </a:r>
            <a:endParaRPr lang="en-US" sz="1900" dirty="0">
              <a:latin typeface="Calibri" charset="0"/>
              <a:ea typeface="ＭＳ Ｐゴシック" charset="0"/>
            </a:endParaRPr>
          </a:p>
          <a:p>
            <a:pPr lvl="1">
              <a:lnSpc>
                <a:spcPct val="80000"/>
              </a:lnSpc>
              <a:defRPr/>
            </a:pPr>
            <a:r>
              <a:rPr lang="en-US" sz="2200" dirty="0" err="1">
                <a:latin typeface="Calibri" charset="0"/>
                <a:ea typeface="ＭＳ Ｐゴシック" charset="0"/>
              </a:rPr>
              <a:t>Tophat</a:t>
            </a:r>
            <a:endParaRPr lang="en-US" sz="2200" dirty="0">
              <a:latin typeface="Calibri" charset="0"/>
              <a:ea typeface="ＭＳ Ｐゴシック" charset="0"/>
            </a:endParaRPr>
          </a:p>
          <a:p>
            <a:pPr lvl="2">
              <a:lnSpc>
                <a:spcPct val="80000"/>
              </a:lnSpc>
              <a:defRPr/>
            </a:pPr>
            <a:r>
              <a:rPr lang="en-US" sz="1900" dirty="0">
                <a:latin typeface="Calibri" charset="0"/>
                <a:ea typeface="ＭＳ Ｐゴシック" charset="0"/>
                <a:hlinkClick r:id="rId6"/>
              </a:rPr>
              <a:t>http://tophat.cbcb.umd.edu/</a:t>
            </a:r>
            <a:endParaRPr lang="en-US" sz="1900" dirty="0">
              <a:latin typeface="Calibri" charset="0"/>
              <a:ea typeface="ＭＳ Ｐゴシック" charset="0"/>
            </a:endParaRPr>
          </a:p>
          <a:p>
            <a:pPr lvl="1">
              <a:lnSpc>
                <a:spcPct val="80000"/>
              </a:lnSpc>
              <a:defRPr/>
            </a:pPr>
            <a:r>
              <a:rPr lang="en-US" sz="2200" dirty="0" smtClean="0">
                <a:latin typeface="Calibri" charset="0"/>
                <a:ea typeface="ＭＳ Ｐゴシック" charset="0"/>
              </a:rPr>
              <a:t>STAR</a:t>
            </a:r>
          </a:p>
          <a:p>
            <a:pPr lvl="2">
              <a:lnSpc>
                <a:spcPct val="80000"/>
              </a:lnSpc>
              <a:defRPr/>
            </a:pPr>
            <a:r>
              <a:rPr lang="en-US" sz="1800" dirty="0">
                <a:latin typeface="Calibri" charset="0"/>
                <a:ea typeface="ＭＳ Ｐゴシック" charset="0"/>
                <a:hlinkClick r:id="rId7"/>
              </a:rPr>
              <a:t>http://code.google.com/p/rna-star</a:t>
            </a:r>
            <a:r>
              <a:rPr lang="en-US" sz="1800" dirty="0" smtClean="0">
                <a:latin typeface="Calibri" charset="0"/>
                <a:ea typeface="ＭＳ Ｐゴシック" charset="0"/>
                <a:hlinkClick r:id="rId7"/>
              </a:rPr>
              <a:t>/</a:t>
            </a:r>
            <a:endParaRPr lang="en-US" sz="1800" dirty="0">
              <a:latin typeface="Calibri" charset="0"/>
              <a:ea typeface="ＭＳ Ｐゴシック" charset="0"/>
            </a:endParaRPr>
          </a:p>
          <a:p>
            <a:pPr lvl="1">
              <a:lnSpc>
                <a:spcPct val="80000"/>
              </a:lnSpc>
              <a:defRPr/>
            </a:pPr>
            <a:r>
              <a:rPr lang="en-US" sz="2200" dirty="0" smtClean="0">
                <a:latin typeface="Calibri" charset="0"/>
                <a:ea typeface="ＭＳ Ｐゴシック" charset="0"/>
              </a:rPr>
              <a:t>Cufflinks</a:t>
            </a:r>
            <a:endParaRPr lang="en-US" sz="2200" dirty="0">
              <a:latin typeface="Calibri" charset="0"/>
              <a:ea typeface="ＭＳ Ｐゴシック" charset="0"/>
            </a:endParaRPr>
          </a:p>
          <a:p>
            <a:pPr lvl="2">
              <a:lnSpc>
                <a:spcPct val="80000"/>
              </a:lnSpc>
              <a:defRPr/>
            </a:pPr>
            <a:r>
              <a:rPr lang="en-US" sz="1900" dirty="0">
                <a:latin typeface="Calibri" charset="0"/>
                <a:ea typeface="ＭＳ Ｐゴシック" charset="0"/>
                <a:hlinkClick r:id="rId6"/>
              </a:rPr>
              <a:t>http://tophat.cbcb.umd.edu</a:t>
            </a:r>
            <a:r>
              <a:rPr lang="en-US" sz="1900" dirty="0" smtClean="0">
                <a:latin typeface="Calibri" charset="0"/>
                <a:ea typeface="ＭＳ Ｐゴシック" charset="0"/>
                <a:hlinkClick r:id="rId6"/>
              </a:rPr>
              <a:t>/</a:t>
            </a:r>
            <a:endParaRPr lang="en-US" sz="1900" dirty="0" smtClean="0">
              <a:latin typeface="Calibri" charset="0"/>
              <a:ea typeface="ＭＳ Ｐゴシック" charset="0"/>
            </a:endParaRPr>
          </a:p>
          <a:p>
            <a:pPr lvl="1">
              <a:lnSpc>
                <a:spcPct val="80000"/>
              </a:lnSpc>
              <a:defRPr/>
            </a:pPr>
            <a:r>
              <a:rPr lang="en-US" sz="2300" dirty="0" err="1" smtClean="0">
                <a:latin typeface="Calibri" charset="0"/>
                <a:ea typeface="ＭＳ Ｐゴシック" charset="0"/>
              </a:rPr>
              <a:t>Htseq</a:t>
            </a:r>
            <a:r>
              <a:rPr lang="en-US" sz="2300" dirty="0" smtClean="0">
                <a:latin typeface="Calibri" charset="0"/>
                <a:ea typeface="ＭＳ Ｐゴシック" charset="0"/>
              </a:rPr>
              <a:t>-count</a:t>
            </a:r>
          </a:p>
          <a:p>
            <a:pPr lvl="2">
              <a:lnSpc>
                <a:spcPct val="80000"/>
              </a:lnSpc>
              <a:defRPr/>
            </a:pPr>
            <a:r>
              <a:rPr lang="en-US" sz="1900" dirty="0">
                <a:latin typeface="Calibri" charset="0"/>
                <a:ea typeface="ＭＳ Ｐゴシック" charset="0"/>
                <a:hlinkClick r:id="rId8"/>
              </a:rPr>
              <a:t>http://www-huber.embl.de/users/anders/HTSeq/doc/</a:t>
            </a:r>
            <a:r>
              <a:rPr lang="en-US" sz="1900" dirty="0" smtClean="0">
                <a:latin typeface="Calibri" charset="0"/>
                <a:ea typeface="ＭＳ Ｐゴシック" charset="0"/>
                <a:hlinkClick r:id="rId8"/>
              </a:rPr>
              <a:t>count.html</a:t>
            </a:r>
            <a:endParaRPr lang="en-US" sz="1900" dirty="0">
              <a:latin typeface="Calibri" charset="0"/>
              <a:ea typeface="ＭＳ Ｐゴシック" charset="0"/>
            </a:endParaRPr>
          </a:p>
          <a:p>
            <a:pPr lvl="1">
              <a:lnSpc>
                <a:spcPct val="80000"/>
              </a:lnSpc>
              <a:defRPr/>
            </a:pPr>
            <a:r>
              <a:rPr lang="en-US" sz="2200" dirty="0" smtClean="0">
                <a:latin typeface="Calibri" charset="0"/>
                <a:ea typeface="ＭＳ Ｐゴシック" charset="0"/>
              </a:rPr>
              <a:t>R/</a:t>
            </a:r>
            <a:r>
              <a:rPr lang="en-US" sz="2000" dirty="0" err="1" smtClean="0">
                <a:latin typeface="Calibri" charset="0"/>
                <a:ea typeface="ＭＳ Ｐゴシック" charset="0"/>
              </a:rPr>
              <a:t>Bioconductor</a:t>
            </a:r>
            <a:r>
              <a:rPr lang="en-US" sz="2000" dirty="0">
                <a:latin typeface="Calibri" charset="0"/>
                <a:ea typeface="ＭＳ Ｐゴシック" charset="0"/>
              </a:rPr>
              <a:t>/</a:t>
            </a:r>
            <a:r>
              <a:rPr lang="en-US" sz="2000" dirty="0" err="1" smtClean="0">
                <a:latin typeface="Calibri" charset="0"/>
                <a:ea typeface="ＭＳ Ｐゴシック" charset="0"/>
              </a:rPr>
              <a:t>CummeRbund</a:t>
            </a:r>
            <a:r>
              <a:rPr lang="en-US" sz="2000" dirty="0" smtClean="0">
                <a:latin typeface="Calibri" charset="0"/>
                <a:ea typeface="ＭＳ Ｐゴシック" charset="0"/>
              </a:rPr>
              <a:t>/</a:t>
            </a:r>
            <a:r>
              <a:rPr lang="en-US" sz="2000" dirty="0" err="1" smtClean="0">
                <a:latin typeface="Calibri" charset="0"/>
                <a:ea typeface="ＭＳ Ｐゴシック" charset="0"/>
              </a:rPr>
              <a:t>edgeR</a:t>
            </a:r>
            <a:endParaRPr lang="en-US" sz="2200" dirty="0">
              <a:latin typeface="Calibri" charset="0"/>
              <a:ea typeface="ＭＳ Ｐゴシック" charset="0"/>
            </a:endParaRPr>
          </a:p>
          <a:p>
            <a:pPr lvl="2">
              <a:lnSpc>
                <a:spcPct val="80000"/>
              </a:lnSpc>
              <a:defRPr/>
            </a:pPr>
            <a:r>
              <a:rPr lang="en-US" sz="1900" dirty="0">
                <a:latin typeface="Calibri" charset="0"/>
                <a:ea typeface="ＭＳ Ｐゴシック" charset="0"/>
                <a:hlinkClick r:id="rId9"/>
              </a:rPr>
              <a:t>http://cran.r-project.org</a:t>
            </a:r>
            <a:r>
              <a:rPr lang="en-US" sz="1900" dirty="0" smtClean="0">
                <a:latin typeface="Calibri" charset="0"/>
                <a:ea typeface="ＭＳ Ｐゴシック" charset="0"/>
                <a:hlinkClick r:id="rId9"/>
              </a:rPr>
              <a:t>/</a:t>
            </a:r>
            <a:endParaRPr lang="en-US" sz="1900" dirty="0" smtClean="0">
              <a:latin typeface="Calibri" charset="0"/>
              <a:ea typeface="ＭＳ Ｐゴシック" charset="0"/>
            </a:endParaRPr>
          </a:p>
          <a:p>
            <a:pPr lvl="2">
              <a:lnSpc>
                <a:spcPct val="80000"/>
              </a:lnSpc>
              <a:defRPr/>
            </a:pPr>
            <a:r>
              <a:rPr lang="en-US" sz="1900" dirty="0" smtClean="0">
                <a:latin typeface="Calibri" charset="0"/>
                <a:ea typeface="ＭＳ Ｐゴシック" charset="0"/>
                <a:hlinkClick r:id="rId10"/>
              </a:rPr>
              <a:t>http://www.bioconductor.org/</a:t>
            </a:r>
            <a:endParaRPr lang="en-US" sz="1900" dirty="0" smtClean="0">
              <a:latin typeface="Calibri" charset="0"/>
              <a:ea typeface="ＭＳ Ｐゴシック" charset="0"/>
            </a:endParaRPr>
          </a:p>
          <a:p>
            <a:pPr lvl="2">
              <a:lnSpc>
                <a:spcPct val="80000"/>
              </a:lnSpc>
              <a:defRPr/>
            </a:pPr>
            <a:r>
              <a:rPr lang="en-US" sz="1900" dirty="0">
                <a:latin typeface="Calibri" charset="0"/>
                <a:ea typeface="ＭＳ Ｐゴシック" charset="0"/>
                <a:hlinkClick r:id="rId11"/>
              </a:rPr>
              <a:t>http://compbio.mit.edu/cummeRbund</a:t>
            </a:r>
            <a:r>
              <a:rPr lang="en-US" sz="1900" dirty="0" smtClean="0">
                <a:latin typeface="Calibri" charset="0"/>
                <a:ea typeface="ＭＳ Ｐゴシック" charset="0"/>
                <a:hlinkClick r:id="rId11"/>
              </a:rPr>
              <a:t>/</a:t>
            </a:r>
            <a:endParaRPr lang="en-US" sz="1900" dirty="0">
              <a:latin typeface="Calibri" charset="0"/>
              <a:ea typeface="ＭＳ Ｐゴシック" charset="0"/>
            </a:endParaRPr>
          </a:p>
          <a:p>
            <a:pPr lvl="2">
              <a:lnSpc>
                <a:spcPct val="80000"/>
              </a:lnSpc>
              <a:defRPr/>
            </a:pPr>
            <a:r>
              <a:rPr lang="en-US" sz="1900" dirty="0">
                <a:latin typeface="Calibri" charset="0"/>
                <a:ea typeface="ＭＳ Ｐゴシック" charset="0"/>
                <a:hlinkClick r:id="rId12"/>
              </a:rPr>
              <a:t>http://www.bioconductor.org/packages/release/bioc/html/</a:t>
            </a:r>
            <a:r>
              <a:rPr lang="en-US" sz="1900" dirty="0" smtClean="0">
                <a:latin typeface="Calibri" charset="0"/>
                <a:ea typeface="ＭＳ Ｐゴシック" charset="0"/>
                <a:hlinkClick r:id="rId12"/>
              </a:rPr>
              <a:t>edgeR.html</a:t>
            </a:r>
            <a:endParaRPr lang="en-US" sz="1900" dirty="0" smtClean="0">
              <a:latin typeface="Calibri" charset="0"/>
              <a:ea typeface="ＭＳ Ｐゴシック" charset="0"/>
            </a:endParaRPr>
          </a:p>
          <a:p>
            <a:pPr lvl="1">
              <a:lnSpc>
                <a:spcPct val="80000"/>
              </a:lnSpc>
              <a:defRPr/>
            </a:pPr>
            <a:r>
              <a:rPr lang="en-US" sz="2300" dirty="0" err="1" smtClean="0">
                <a:latin typeface="Calibri" charset="0"/>
                <a:ea typeface="ＭＳ Ｐゴシック" charset="0"/>
              </a:rPr>
              <a:t>Samstat</a:t>
            </a:r>
            <a:endParaRPr lang="en-US" sz="2300" dirty="0" smtClean="0">
              <a:latin typeface="Calibri" charset="0"/>
              <a:ea typeface="ＭＳ Ｐゴシック" charset="0"/>
            </a:endParaRPr>
          </a:p>
          <a:p>
            <a:pPr lvl="2">
              <a:lnSpc>
                <a:spcPct val="80000"/>
              </a:lnSpc>
              <a:defRPr/>
            </a:pPr>
            <a:r>
              <a:rPr lang="en-US" sz="1900" dirty="0">
                <a:latin typeface="Calibri" charset="0"/>
                <a:ea typeface="ＭＳ Ｐゴシック" charset="0"/>
                <a:hlinkClick r:id="rId13"/>
              </a:rPr>
              <a:t>http://samstat.sourceforge.net</a:t>
            </a:r>
            <a:r>
              <a:rPr lang="en-US" sz="1900" dirty="0" smtClean="0">
                <a:latin typeface="Calibri" charset="0"/>
                <a:ea typeface="ＭＳ Ｐゴシック" charset="0"/>
                <a:hlinkClick r:id="rId13"/>
              </a:rPr>
              <a:t>/</a:t>
            </a:r>
            <a:endParaRPr lang="en-US" sz="1900" dirty="0" smtClean="0">
              <a:latin typeface="Calibri" charset="0"/>
              <a:ea typeface="ＭＳ Ｐゴシック" charset="0"/>
            </a:endParaRPr>
          </a:p>
          <a:p>
            <a:pPr lvl="1">
              <a:lnSpc>
                <a:spcPct val="80000"/>
              </a:lnSpc>
              <a:defRPr/>
            </a:pPr>
            <a:r>
              <a:rPr lang="en-US" sz="2300" dirty="0" err="1" smtClean="0">
                <a:latin typeface="Calibri" charset="0"/>
                <a:ea typeface="ＭＳ Ｐゴシック" charset="0"/>
              </a:rPr>
              <a:t>FastQC</a:t>
            </a:r>
            <a:endParaRPr lang="en-US" sz="2300" dirty="0" smtClean="0">
              <a:latin typeface="Calibri" charset="0"/>
              <a:ea typeface="ＭＳ Ｐゴシック" charset="0"/>
            </a:endParaRPr>
          </a:p>
          <a:p>
            <a:pPr lvl="2">
              <a:lnSpc>
                <a:spcPct val="80000"/>
              </a:lnSpc>
              <a:defRPr/>
            </a:pPr>
            <a:r>
              <a:rPr lang="en-US" sz="1900" dirty="0">
                <a:latin typeface="Calibri" charset="0"/>
                <a:ea typeface="ＭＳ Ｐゴシック" charset="0"/>
                <a:hlinkClick r:id="rId14"/>
              </a:rPr>
              <a:t>https://sites.google.com/a/brown.edu/bioinformatics-in-biomed/</a:t>
            </a:r>
            <a:r>
              <a:rPr lang="en-US" sz="1900" dirty="0" smtClean="0">
                <a:latin typeface="Calibri" charset="0"/>
                <a:ea typeface="ＭＳ Ｐゴシック" charset="0"/>
                <a:hlinkClick r:id="rId14"/>
              </a:rPr>
              <a:t>fastqc</a:t>
            </a:r>
            <a:endParaRPr lang="en-US" sz="1900" dirty="0" smtClean="0">
              <a:latin typeface="Calibri" charset="0"/>
              <a:ea typeface="ＭＳ Ｐゴシック" charset="0"/>
            </a:endParaRPr>
          </a:p>
          <a:p>
            <a:pPr lvl="1">
              <a:lnSpc>
                <a:spcPct val="80000"/>
              </a:lnSpc>
              <a:defRPr/>
            </a:pPr>
            <a:r>
              <a:rPr lang="en-US" sz="2300" dirty="0" err="1" smtClean="0">
                <a:latin typeface="Calibri" charset="0"/>
                <a:ea typeface="ＭＳ Ｐゴシック" charset="0"/>
              </a:rPr>
              <a:t>PicardTools</a:t>
            </a:r>
            <a:endParaRPr lang="en-US" sz="2300" dirty="0" smtClean="0">
              <a:latin typeface="Calibri" charset="0"/>
              <a:ea typeface="ＭＳ Ｐゴシック" charset="0"/>
            </a:endParaRPr>
          </a:p>
          <a:p>
            <a:pPr lvl="2">
              <a:lnSpc>
                <a:spcPct val="80000"/>
              </a:lnSpc>
              <a:defRPr/>
            </a:pPr>
            <a:r>
              <a:rPr lang="en-US" sz="1900" dirty="0">
                <a:latin typeface="Calibri" charset="0"/>
                <a:ea typeface="ＭＳ Ｐゴシック" charset="0"/>
                <a:hlinkClick r:id="rId15"/>
              </a:rPr>
              <a:t>http://picard.sourceforge.net</a:t>
            </a:r>
            <a:r>
              <a:rPr lang="en-US" sz="1900" dirty="0" smtClean="0">
                <a:latin typeface="Calibri" charset="0"/>
                <a:ea typeface="ＭＳ Ｐゴシック" charset="0"/>
                <a:hlinkClick r:id="rId15"/>
              </a:rPr>
              <a:t>/</a:t>
            </a:r>
            <a:endParaRPr lang="en-US" sz="1900" dirty="0" smtClean="0">
              <a:latin typeface="Calibri" charset="0"/>
              <a:ea typeface="ＭＳ Ｐゴシック" charset="0"/>
            </a:endParaRPr>
          </a:p>
          <a:p>
            <a:pPr lvl="1">
              <a:lnSpc>
                <a:spcPct val="80000"/>
              </a:lnSpc>
              <a:defRPr/>
            </a:pPr>
            <a:endParaRPr lang="en-US" sz="2300" dirty="0" smtClean="0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953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-26988"/>
            <a:ext cx="8839200" cy="1143001"/>
          </a:xfrm>
        </p:spPr>
        <p:txBody>
          <a:bodyPr/>
          <a:lstStyle/>
          <a:p>
            <a:pPr eaLnBrk="1" hangingPunct="1"/>
            <a:r>
              <a:rPr lang="en-US" altLang="ko-KR" dirty="0" smtClean="0">
                <a:latin typeface="Calibri" charset="0"/>
                <a:ea typeface="ＭＳ Ｐゴシック" charset="0"/>
                <a:cs typeface="ＭＳ Ｐゴシック" charset="0"/>
              </a:rPr>
              <a:t>2-ii. Obtain </a:t>
            </a:r>
            <a:r>
              <a:rPr lang="en-US" altLang="ko-KR" dirty="0">
                <a:latin typeface="Calibri" charset="0"/>
                <a:ea typeface="ＭＳ Ｐゴシック" charset="0"/>
                <a:cs typeface="ＭＳ Ｐゴシック" charset="0"/>
              </a:rPr>
              <a:t>reference genome</a:t>
            </a:r>
          </a:p>
        </p:txBody>
      </p:sp>
      <p:sp>
        <p:nvSpPr>
          <p:cNvPr id="19458" name="Content Placeholder 6"/>
          <p:cNvSpPr>
            <a:spLocks noGrp="1"/>
          </p:cNvSpPr>
          <p:nvPr>
            <p:ph idx="1"/>
          </p:nvPr>
        </p:nvSpPr>
        <p:spPr>
          <a:xfrm>
            <a:off x="152400" y="1268413"/>
            <a:ext cx="8839200" cy="4897437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All reference files are obtained from the Illumina iGenomes project</a:t>
            </a:r>
          </a:p>
          <a:p>
            <a:pPr lvl="1"/>
            <a:r>
              <a:rPr lang="en-US">
                <a:latin typeface="Calibri" charset="0"/>
                <a:ea typeface="ＭＳ Ｐゴシック" charset="0"/>
                <a:hlinkClick r:id="rId3"/>
              </a:rPr>
              <a:t>http://cufflinks.cbcb.umd.edu/igenomes.html</a:t>
            </a:r>
            <a:endParaRPr lang="en-US">
              <a:latin typeface="Calibri" charset="0"/>
              <a:ea typeface="ＭＳ Ｐゴシック" charset="0"/>
            </a:endParaRPr>
          </a:p>
          <a:p>
            <a:r>
              <a:rPr lang="en-US">
                <a:latin typeface="Calibri" charset="0"/>
                <a:ea typeface="ＭＳ Ｐゴシック" charset="0"/>
              </a:rPr>
              <a:t>This step downloads reference human genome files from iGenomes</a:t>
            </a:r>
          </a:p>
          <a:p>
            <a:pPr lvl="1"/>
            <a:r>
              <a:rPr lang="en-US">
                <a:latin typeface="Calibri" charset="0"/>
                <a:ea typeface="ＭＳ Ｐゴシック" charset="0"/>
              </a:rPr>
              <a:t>The GRCh37 (hg19) build of the human genome is used</a:t>
            </a:r>
          </a:p>
          <a:p>
            <a:r>
              <a:rPr lang="en-US">
                <a:latin typeface="Calibri" charset="0"/>
                <a:ea typeface="ＭＳ Ｐゴシック" charset="0"/>
              </a:rPr>
              <a:t>For the tutorial, a single chromosome is used</a:t>
            </a:r>
          </a:p>
          <a:p>
            <a:pPr lvl="1"/>
            <a:r>
              <a:rPr lang="en-US">
                <a:latin typeface="Calibri" charset="0"/>
                <a:ea typeface="ＭＳ Ｐゴシック" charset="0"/>
              </a:rPr>
              <a:t>The reason for this is to reduce run time for the tutorial</a:t>
            </a:r>
          </a:p>
          <a:p>
            <a:pPr lvl="1"/>
            <a:r>
              <a:rPr lang="en-US">
                <a:latin typeface="Calibri" charset="0"/>
                <a:ea typeface="ＭＳ Ｐゴシック" charset="0"/>
              </a:rPr>
              <a:t>Instructions for downloading all chromosomes are provided</a:t>
            </a:r>
          </a:p>
        </p:txBody>
      </p:sp>
    </p:spTree>
    <p:extLst>
      <p:ext uri="{BB962C8B-B14F-4D97-AF65-F5344CB8AC3E}">
        <p14:creationId xmlns:p14="http://schemas.microsoft.com/office/powerpoint/2010/main" val="321495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44450"/>
            <a:ext cx="8839200" cy="1143000"/>
          </a:xfrm>
        </p:spPr>
        <p:txBody>
          <a:bodyPr/>
          <a:lstStyle/>
          <a:p>
            <a:pPr eaLnBrk="1" hangingPunct="1"/>
            <a:r>
              <a:rPr lang="en-US" altLang="ko-KR" sz="3600" dirty="0" smtClean="0">
                <a:latin typeface="Calibri" charset="0"/>
                <a:ea typeface="ＭＳ Ｐゴシック" charset="0"/>
                <a:cs typeface="ＭＳ Ｐゴシック" charset="0"/>
              </a:rPr>
              <a:t>2-iii. Obtain </a:t>
            </a:r>
            <a:r>
              <a:rPr lang="en-US" altLang="ko-KR" sz="3600" dirty="0">
                <a:latin typeface="Calibri" charset="0"/>
                <a:ea typeface="ＭＳ Ｐゴシック" charset="0"/>
                <a:cs typeface="ＭＳ Ｐゴシック" charset="0"/>
              </a:rPr>
              <a:t>known transcript annotations</a:t>
            </a:r>
          </a:p>
        </p:txBody>
      </p:sp>
      <p:sp>
        <p:nvSpPr>
          <p:cNvPr id="21506" name="Content Placeholder 6"/>
          <p:cNvSpPr>
            <a:spLocks noGrp="1"/>
          </p:cNvSpPr>
          <p:nvPr>
            <p:ph idx="1"/>
          </p:nvPr>
        </p:nvSpPr>
        <p:spPr>
          <a:xfrm>
            <a:off x="152400" y="1185863"/>
            <a:ext cx="8839200" cy="4979987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All annotation files are obtained from the Illumina iGenomes project</a:t>
            </a:r>
          </a:p>
          <a:p>
            <a:pPr lvl="1"/>
            <a:r>
              <a:rPr lang="en-US">
                <a:latin typeface="Calibri" charset="0"/>
                <a:ea typeface="ＭＳ Ｐゴシック" charset="0"/>
                <a:hlinkClick r:id="rId3"/>
              </a:rPr>
              <a:t>http://cufflinks.cbcb.umd.edu/igenomes.html</a:t>
            </a:r>
            <a:endParaRPr lang="en-US">
              <a:latin typeface="Calibri" charset="0"/>
              <a:ea typeface="ＭＳ Ｐゴシック" charset="0"/>
            </a:endParaRPr>
          </a:p>
          <a:p>
            <a:pPr>
              <a:lnSpc>
                <a:spcPct val="90000"/>
              </a:lnSpc>
            </a:pPr>
            <a:r>
              <a:rPr lang="en-US">
                <a:latin typeface="Calibri" charset="0"/>
                <a:ea typeface="ＭＳ Ｐゴシック" charset="0"/>
              </a:rPr>
              <a:t>There are many other ways to obtain gene annotation files. For example:</a:t>
            </a:r>
          </a:p>
          <a:p>
            <a:pPr lvl="1">
              <a:lnSpc>
                <a:spcPct val="90000"/>
              </a:lnSpc>
            </a:pPr>
            <a:r>
              <a:rPr lang="en-US">
                <a:latin typeface="Calibri" charset="0"/>
                <a:ea typeface="ＭＳ Ｐゴシック" charset="0"/>
              </a:rPr>
              <a:t>UCSC Genome Browser, Ensembl API, BioMart, Entrez, Galaxy, etc. could also be used</a:t>
            </a:r>
          </a:p>
          <a:p>
            <a:pPr>
              <a:lnSpc>
                <a:spcPct val="90000"/>
              </a:lnSpc>
            </a:pPr>
            <a:r>
              <a:rPr lang="en-US">
                <a:latin typeface="Calibri" charset="0"/>
                <a:ea typeface="ＭＳ Ｐゴシック" charset="0"/>
              </a:rPr>
              <a:t>You will download GTF files describing human transcripts (exon coordinates, gene ids, gene symbols, etc.)</a:t>
            </a:r>
          </a:p>
          <a:p>
            <a:pPr>
              <a:lnSpc>
                <a:spcPct val="90000"/>
              </a:lnSpc>
            </a:pPr>
            <a:r>
              <a:rPr lang="en-US">
                <a:latin typeface="Calibri" charset="0"/>
                <a:ea typeface="ＭＳ Ｐゴシック" charset="0"/>
              </a:rPr>
              <a:t>Descriptions of the GTF file format can be found here:</a:t>
            </a:r>
          </a:p>
          <a:p>
            <a:pPr lvl="1">
              <a:lnSpc>
                <a:spcPct val="90000"/>
              </a:lnSpc>
            </a:pPr>
            <a:r>
              <a:rPr lang="en-US">
                <a:latin typeface="Calibri" charset="0"/>
                <a:ea typeface="ＭＳ Ｐゴシック" charset="0"/>
                <a:hlinkClick r:id="rId4"/>
              </a:rPr>
              <a:t>http://genome.ucsc.edu/FAQ/FAQformat.html#format4</a:t>
            </a:r>
            <a:endParaRPr lang="en-US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73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152400" y="44624"/>
            <a:ext cx="8839200" cy="1143000"/>
          </a:xfrm>
        </p:spPr>
        <p:txBody>
          <a:bodyPr/>
          <a:lstStyle/>
          <a:p>
            <a:r>
              <a:rPr lang="en-US" dirty="0" smtClean="0">
                <a:latin typeface="Calibri" charset="0"/>
                <a:ea typeface="ＭＳ Ｐゴシック" charset="0"/>
              </a:rPr>
              <a:t>2-iv. Create </a:t>
            </a:r>
            <a:r>
              <a:rPr lang="en-US" dirty="0">
                <a:latin typeface="Calibri" charset="0"/>
                <a:ea typeface="ＭＳ Ｐゴシック" charset="0"/>
              </a:rPr>
              <a:t>Indexed reference genome</a:t>
            </a:r>
          </a:p>
        </p:txBody>
      </p:sp>
      <p:sp>
        <p:nvSpPr>
          <p:cNvPr id="2355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Before sequences can be mapped to the genome, it must be </a:t>
            </a:r>
            <a:r>
              <a:rPr lang="ja-JP" altLang="en-US">
                <a:latin typeface="Calibri" charset="0"/>
                <a:ea typeface="ＭＳ Ｐゴシック" charset="0"/>
              </a:rPr>
              <a:t>‘</a:t>
            </a:r>
            <a:r>
              <a:rPr lang="en-US" altLang="ja-JP">
                <a:latin typeface="Calibri" charset="0"/>
                <a:ea typeface="ＭＳ Ｐゴシック" charset="0"/>
              </a:rPr>
              <a:t>indexed</a:t>
            </a:r>
            <a:r>
              <a:rPr lang="ja-JP" altLang="en-US">
                <a:latin typeface="Calibri" charset="0"/>
                <a:ea typeface="ＭＳ Ｐゴシック" charset="0"/>
              </a:rPr>
              <a:t>’</a:t>
            </a:r>
            <a:r>
              <a:rPr lang="en-US" altLang="ja-JP">
                <a:latin typeface="Calibri" charset="0"/>
                <a:ea typeface="ＭＳ Ｐゴシック" charset="0"/>
              </a:rPr>
              <a:t> in a way that is compatible with the aligner being used</a:t>
            </a:r>
          </a:p>
          <a:p>
            <a:pPr lvl="1"/>
            <a:r>
              <a:rPr lang="en-US">
                <a:latin typeface="Calibri" charset="0"/>
                <a:ea typeface="ＭＳ Ｐゴシック" charset="0"/>
              </a:rPr>
              <a:t>Bowtie is used to index the genome for Tophat alignments</a:t>
            </a:r>
          </a:p>
          <a:p>
            <a:pPr lvl="1"/>
            <a:r>
              <a:rPr lang="en-US">
                <a:latin typeface="Calibri" charset="0"/>
                <a:ea typeface="ＭＳ Ｐゴシック" charset="0"/>
              </a:rPr>
              <a:t>We will also optionally try the STAR aligner which requires its own indexed version of the genome</a:t>
            </a:r>
          </a:p>
          <a:p>
            <a:endParaRPr lang="en-US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16958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44450"/>
            <a:ext cx="8839200" cy="1143000"/>
          </a:xfrm>
        </p:spPr>
        <p:txBody>
          <a:bodyPr/>
          <a:lstStyle/>
          <a:p>
            <a:pPr eaLnBrk="1" hangingPunct="1"/>
            <a:r>
              <a:rPr lang="en-US" altLang="ko-KR" dirty="0" smtClean="0">
                <a:latin typeface="Calibri" charset="0"/>
                <a:ea typeface="ＭＳ Ｐゴシック" charset="0"/>
                <a:cs typeface="ＭＳ Ｐゴシック" charset="0"/>
              </a:rPr>
              <a:t>2-v. Obtain </a:t>
            </a:r>
            <a:r>
              <a:rPr lang="en-US" altLang="ko-KR" dirty="0">
                <a:latin typeface="Calibri" charset="0"/>
                <a:ea typeface="ＭＳ Ｐゴシック" charset="0"/>
                <a:cs typeface="ＭＳ Ｐゴシック" charset="0"/>
              </a:rPr>
              <a:t>RNA-seq data</a:t>
            </a:r>
          </a:p>
        </p:txBody>
      </p:sp>
      <p:sp>
        <p:nvSpPr>
          <p:cNvPr id="24578" name="Content Placeholder 6"/>
          <p:cNvSpPr>
            <a:spLocks noGrp="1"/>
          </p:cNvSpPr>
          <p:nvPr>
            <p:ph idx="1"/>
          </p:nvPr>
        </p:nvSpPr>
        <p:spPr>
          <a:xfrm>
            <a:off x="152400" y="1268413"/>
            <a:ext cx="8839200" cy="49799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600" dirty="0">
                <a:latin typeface="Calibri" charset="0"/>
                <a:ea typeface="ＭＳ Ｐゴシック" charset="0"/>
              </a:rPr>
              <a:t>For purposes of the tutorial, the test data has been pre-filtered</a:t>
            </a:r>
          </a:p>
          <a:p>
            <a:pPr lvl="1">
              <a:lnSpc>
                <a:spcPct val="80000"/>
              </a:lnSpc>
            </a:pPr>
            <a:r>
              <a:rPr lang="en-US" sz="2200" dirty="0">
                <a:latin typeface="Calibri" charset="0"/>
                <a:ea typeface="ＭＳ Ｐゴシック" charset="0"/>
              </a:rPr>
              <a:t>Identified reads that appear to match transcripts on a single chromosome</a:t>
            </a:r>
          </a:p>
          <a:p>
            <a:pPr>
              <a:lnSpc>
                <a:spcPct val="80000"/>
              </a:lnSpc>
            </a:pPr>
            <a:r>
              <a:rPr lang="en-US" sz="2600" dirty="0">
                <a:latin typeface="Calibri" charset="0"/>
                <a:ea typeface="ＭＳ Ｐゴシック" charset="0"/>
              </a:rPr>
              <a:t>The test data corresponds to two </a:t>
            </a:r>
            <a:r>
              <a:rPr lang="en-US" sz="2600" dirty="0" smtClean="0">
                <a:latin typeface="Calibri" charset="0"/>
                <a:ea typeface="ＭＳ Ｐゴシック" charset="0"/>
              </a:rPr>
              <a:t>RNA sources</a:t>
            </a:r>
            <a:endParaRPr lang="en-US" sz="2600" dirty="0">
              <a:latin typeface="Calibri" charset="0"/>
              <a:ea typeface="ＭＳ Ｐゴシック" charset="0"/>
            </a:endParaRPr>
          </a:p>
          <a:p>
            <a:pPr lvl="1">
              <a:lnSpc>
                <a:spcPct val="80000"/>
              </a:lnSpc>
            </a:pPr>
            <a:r>
              <a:rPr lang="en-US" sz="2200" dirty="0" smtClean="0">
                <a:latin typeface="Calibri" charset="0"/>
                <a:ea typeface="ＭＳ Ｐゴシック" charset="0"/>
              </a:rPr>
              <a:t>The Universal Human Reference (UHR) and Human Brain Reference (HBR)</a:t>
            </a:r>
          </a:p>
          <a:p>
            <a:pPr lvl="1">
              <a:lnSpc>
                <a:spcPct val="80000"/>
              </a:lnSpc>
            </a:pPr>
            <a:r>
              <a:rPr lang="en-US" sz="2200" dirty="0" smtClean="0">
                <a:latin typeface="Calibri" charset="0"/>
                <a:ea typeface="ＭＳ Ｐゴシック" charset="0"/>
              </a:rPr>
              <a:t>Each sample also included one of two ERCC RNA “spike-in” mixes (Mix1 or Mix2)</a:t>
            </a:r>
            <a:endParaRPr lang="en-US" sz="2200" dirty="0">
              <a:latin typeface="Calibri" charset="0"/>
              <a:ea typeface="ＭＳ Ｐゴシック" charset="0"/>
            </a:endParaRPr>
          </a:p>
          <a:p>
            <a:pPr lvl="1">
              <a:lnSpc>
                <a:spcPct val="80000"/>
              </a:lnSpc>
            </a:pPr>
            <a:r>
              <a:rPr lang="en-US" sz="2200" dirty="0">
                <a:latin typeface="Calibri" charset="0"/>
                <a:ea typeface="ＭＳ Ｐゴシック" charset="0"/>
              </a:rPr>
              <a:t>Each RNA was </a:t>
            </a:r>
            <a:r>
              <a:rPr lang="en-US" sz="2200" dirty="0" smtClean="0">
                <a:latin typeface="Calibri" charset="0"/>
                <a:ea typeface="ＭＳ Ｐゴシック" charset="0"/>
              </a:rPr>
              <a:t>source was sequenced in triplicate to </a:t>
            </a:r>
            <a:r>
              <a:rPr lang="en-US" sz="2200" dirty="0">
                <a:latin typeface="Calibri" charset="0"/>
                <a:ea typeface="ＭＳ Ｐゴシック" charset="0"/>
              </a:rPr>
              <a:t>create </a:t>
            </a:r>
            <a:r>
              <a:rPr lang="en-US" sz="2200" dirty="0" smtClean="0">
                <a:latin typeface="Calibri" charset="0"/>
                <a:ea typeface="ＭＳ Ｐゴシック" charset="0"/>
              </a:rPr>
              <a:t>six </a:t>
            </a:r>
            <a:r>
              <a:rPr lang="en-US" sz="2200" dirty="0">
                <a:latin typeface="Calibri" charset="0"/>
                <a:ea typeface="ＭＳ Ｐゴシック" charset="0"/>
              </a:rPr>
              <a:t>independent Illumina sequence libraries (</a:t>
            </a:r>
            <a:r>
              <a:rPr lang="en-US" sz="2200" b="1" dirty="0" smtClean="0">
                <a:latin typeface="Calibri" charset="0"/>
                <a:ea typeface="ＭＳ Ｐゴシック" charset="0"/>
              </a:rPr>
              <a:t>‘UHR_Rep1_Mix1’</a:t>
            </a:r>
            <a:r>
              <a:rPr lang="en-US" sz="2200" b="1" dirty="0">
                <a:latin typeface="Calibri" charset="0"/>
                <a:ea typeface="ＭＳ Ｐゴシック" charset="0"/>
              </a:rPr>
              <a:t>, </a:t>
            </a:r>
            <a:r>
              <a:rPr lang="en-US" sz="2200" b="1" dirty="0" smtClean="0">
                <a:latin typeface="Calibri" charset="0"/>
                <a:ea typeface="ＭＳ Ｐゴシック" charset="0"/>
              </a:rPr>
              <a:t>‘</a:t>
            </a:r>
            <a:r>
              <a:rPr lang="en-US" sz="2200" b="1" dirty="0">
                <a:latin typeface="Calibri" charset="0"/>
                <a:ea typeface="ＭＳ Ｐゴシック" charset="0"/>
              </a:rPr>
              <a:t>UHR_Rep2_Mix1’, </a:t>
            </a:r>
            <a:r>
              <a:rPr lang="en-US" sz="2200" b="1" dirty="0" smtClean="0">
                <a:latin typeface="Calibri" charset="0"/>
                <a:ea typeface="ＭＳ Ｐゴシック" charset="0"/>
              </a:rPr>
              <a:t>‘</a:t>
            </a:r>
            <a:r>
              <a:rPr lang="en-US" sz="2200" b="1" dirty="0">
                <a:latin typeface="Calibri" charset="0"/>
                <a:ea typeface="ＭＳ Ｐゴシック" charset="0"/>
              </a:rPr>
              <a:t>UHR_Rep3_Mix1’, </a:t>
            </a:r>
            <a:r>
              <a:rPr lang="en-US" sz="2200" b="1" dirty="0" smtClean="0">
                <a:latin typeface="Calibri" charset="0"/>
                <a:ea typeface="ＭＳ Ｐゴシック" charset="0"/>
              </a:rPr>
              <a:t>‘HBR_Rep1_Mix2’, ’</a:t>
            </a:r>
            <a:r>
              <a:rPr lang="en-US" sz="2200" b="1" dirty="0">
                <a:latin typeface="Calibri" charset="0"/>
                <a:ea typeface="ＭＳ Ｐゴシック" charset="0"/>
              </a:rPr>
              <a:t>HBR_Rep2_Mix2’</a:t>
            </a:r>
            <a:r>
              <a:rPr lang="en-US" sz="2200" b="1" dirty="0" smtClean="0">
                <a:latin typeface="Calibri" charset="0"/>
                <a:ea typeface="ＭＳ Ｐゴシック" charset="0"/>
              </a:rPr>
              <a:t>, and ’</a:t>
            </a:r>
            <a:r>
              <a:rPr lang="en-US" sz="2200" b="1" dirty="0">
                <a:latin typeface="Calibri" charset="0"/>
                <a:ea typeface="ＭＳ Ｐゴシック" charset="0"/>
              </a:rPr>
              <a:t>HBR_Rep3_Mix2’</a:t>
            </a:r>
            <a:r>
              <a:rPr lang="en-US" altLang="ja-JP" sz="2200" dirty="0" smtClean="0">
                <a:latin typeface="Calibri" charset="0"/>
                <a:ea typeface="ＭＳ Ｐゴシック" charset="0"/>
              </a:rPr>
              <a:t>)</a:t>
            </a:r>
            <a:endParaRPr lang="en-US" altLang="ja-JP" sz="2200" dirty="0">
              <a:latin typeface="Calibri" charset="0"/>
              <a:ea typeface="ＭＳ Ｐゴシック" charset="0"/>
            </a:endParaRPr>
          </a:p>
          <a:p>
            <a:pPr>
              <a:lnSpc>
                <a:spcPct val="80000"/>
              </a:lnSpc>
            </a:pPr>
            <a:r>
              <a:rPr lang="en-US" sz="2600" dirty="0">
                <a:latin typeface="Calibri" charset="0"/>
                <a:ea typeface="ＭＳ Ｐゴシック" charset="0"/>
              </a:rPr>
              <a:t>The input data is provided in </a:t>
            </a:r>
            <a:r>
              <a:rPr lang="ja-JP" altLang="en-US" sz="2600" dirty="0">
                <a:latin typeface="Calibri" charset="0"/>
                <a:ea typeface="ＭＳ Ｐゴシック" charset="0"/>
              </a:rPr>
              <a:t>‘</a:t>
            </a:r>
            <a:r>
              <a:rPr lang="en-US" altLang="ja-JP" sz="2600" dirty="0" err="1">
                <a:latin typeface="Calibri" charset="0"/>
                <a:ea typeface="ＭＳ Ｐゴシック" charset="0"/>
              </a:rPr>
              <a:t>fastq</a:t>
            </a:r>
            <a:r>
              <a:rPr lang="ja-JP" altLang="en-US" sz="2600" dirty="0">
                <a:latin typeface="Calibri" charset="0"/>
                <a:ea typeface="ＭＳ Ｐゴシック" charset="0"/>
              </a:rPr>
              <a:t>’</a:t>
            </a:r>
            <a:r>
              <a:rPr lang="en-US" altLang="ja-JP" sz="2600" dirty="0">
                <a:latin typeface="Calibri" charset="0"/>
                <a:ea typeface="ＭＳ Ｐゴシック" charset="0"/>
              </a:rPr>
              <a:t> format:</a:t>
            </a:r>
          </a:p>
          <a:p>
            <a:pPr lvl="1">
              <a:lnSpc>
                <a:spcPct val="80000"/>
              </a:lnSpc>
            </a:pPr>
            <a:r>
              <a:rPr lang="en-US" sz="2200" dirty="0">
                <a:latin typeface="Calibri" charset="0"/>
                <a:ea typeface="ＭＳ Ｐゴシック" charset="0"/>
                <a:hlinkClick r:id="rId3"/>
              </a:rPr>
              <a:t>http://en.wikipedia.org/wiki/</a:t>
            </a:r>
            <a:r>
              <a:rPr lang="en-US" sz="2200" dirty="0" smtClean="0">
                <a:latin typeface="Calibri" charset="0"/>
                <a:ea typeface="ＭＳ Ｐゴシック" charset="0"/>
                <a:hlinkClick r:id="rId3"/>
              </a:rPr>
              <a:t>FASTQ_format</a:t>
            </a:r>
            <a:endParaRPr lang="en-US" sz="2200" dirty="0" smtClean="0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3331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44450"/>
            <a:ext cx="8839200" cy="1143000"/>
          </a:xfrm>
        </p:spPr>
        <p:txBody>
          <a:bodyPr/>
          <a:lstStyle/>
          <a:p>
            <a:pPr eaLnBrk="1" hangingPunct="1"/>
            <a:r>
              <a:rPr lang="en-US" altLang="ko-KR" dirty="0" smtClean="0">
                <a:latin typeface="Calibri" charset="0"/>
                <a:ea typeface="ＭＳ Ｐゴシック" charset="0"/>
                <a:cs typeface="ＭＳ Ｐゴシック" charset="0"/>
              </a:rPr>
              <a:t>2-v. </a:t>
            </a:r>
            <a:r>
              <a:rPr lang="en-US" altLang="ko-KR" dirty="0">
                <a:latin typeface="Calibri" charset="0"/>
                <a:ea typeface="ＭＳ Ｐゴシック" charset="0"/>
                <a:cs typeface="ＭＳ Ｐゴシック" charset="0"/>
              </a:rPr>
              <a:t>Obtain RNA-seq data (cont’d)</a:t>
            </a:r>
          </a:p>
        </p:txBody>
      </p:sp>
      <p:sp>
        <p:nvSpPr>
          <p:cNvPr id="22530" name="Content Placeholder 6"/>
          <p:cNvSpPr>
            <a:spLocks noGrp="1"/>
          </p:cNvSpPr>
          <p:nvPr>
            <p:ph idx="1"/>
          </p:nvPr>
        </p:nvSpPr>
        <p:spPr>
          <a:xfrm>
            <a:off x="152400" y="1268413"/>
            <a:ext cx="8839200" cy="4979987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defRPr/>
            </a:pPr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  <a:t>Universal Human Reference (UHR): </a:t>
            </a:r>
          </a:p>
          <a:p>
            <a:pPr lvl="1" eaLnBrk="1" hangingPunct="1">
              <a:defRPr/>
            </a:pPr>
            <a:r>
              <a:rPr lang="en-US" sz="2000" dirty="0" smtClean="0">
                <a:latin typeface="Calibri" charset="0"/>
                <a:ea typeface="ＭＳ Ｐゴシック" charset="0"/>
                <a:cs typeface="ＭＳ Ｐゴシック" charset="0"/>
              </a:rPr>
              <a:t>A </a:t>
            </a:r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</a:rPr>
              <a:t>pool of 10 human cell lines.  This sample was purchased from </a:t>
            </a:r>
            <a:r>
              <a:rPr lang="en-US" sz="2000" dirty="0" err="1">
                <a:latin typeface="Calibri" charset="0"/>
                <a:ea typeface="ＭＳ Ｐゴシック" charset="0"/>
                <a:cs typeface="ＭＳ Ｐゴシック" charset="0"/>
              </a:rPr>
              <a:t>Strategene</a:t>
            </a:r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</a:rPr>
              <a:t> (Agilent Technologies</a:t>
            </a:r>
            <a:r>
              <a:rPr lang="en-US" sz="2000" dirty="0" smtClean="0">
                <a:latin typeface="Calibri" charset="0"/>
                <a:ea typeface="ＭＳ Ｐゴシック" charset="0"/>
                <a:cs typeface="ＭＳ Ｐゴシック" charset="0"/>
              </a:rPr>
              <a:t>)</a:t>
            </a:r>
          </a:p>
          <a:p>
            <a:pPr lvl="1" eaLnBrk="1" hangingPunct="1">
              <a:defRPr/>
            </a:pPr>
            <a:r>
              <a:rPr lang="en-US" sz="2000" dirty="0" smtClean="0">
                <a:latin typeface="Calibri" charset="0"/>
                <a:ea typeface="ＭＳ Ｐゴシック" charset="0"/>
                <a:cs typeface="ＭＳ Ｐゴシック" charset="0"/>
                <a:hlinkClick r:id="rId3"/>
              </a:rPr>
              <a:t>http</a:t>
            </a:r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  <a:hlinkClick r:id="rId3"/>
              </a:rPr>
              <a:t>://www.genomics.agilent.com/en/References-Controls/Universal-Reference-RNAs/?cid=AG-PT-172&amp;tabId=AG-PR-</a:t>
            </a:r>
            <a:r>
              <a:rPr lang="en-US" sz="2000" dirty="0" smtClean="0">
                <a:latin typeface="Calibri" charset="0"/>
                <a:ea typeface="ＭＳ Ｐゴシック" charset="0"/>
                <a:cs typeface="ＭＳ Ｐゴシック" charset="0"/>
                <a:hlinkClick r:id="rId3"/>
              </a:rPr>
              <a:t>1217</a:t>
            </a:r>
            <a:endParaRPr lang="en-US" sz="2000" dirty="0" smtClean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  <a:t>Human Brain Reference (HBR):</a:t>
            </a:r>
          </a:p>
          <a:p>
            <a:pPr lvl="1" eaLnBrk="1" hangingPunct="1">
              <a:defRPr/>
            </a:pPr>
            <a:r>
              <a:rPr lang="en-US" sz="2000" dirty="0" smtClean="0">
                <a:latin typeface="Calibri" charset="0"/>
                <a:ea typeface="ＭＳ Ｐゴシック" charset="0"/>
                <a:cs typeface="ＭＳ Ｐゴシック" charset="0"/>
              </a:rPr>
              <a:t>A </a:t>
            </a:r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</a:rPr>
              <a:t>pool of brain tissue from multiple brain regions from multiple human donors.  This sample was purchased from </a:t>
            </a:r>
            <a:r>
              <a:rPr lang="en-US" sz="2000" dirty="0" err="1">
                <a:latin typeface="Calibri" charset="0"/>
                <a:ea typeface="ＭＳ Ｐゴシック" charset="0"/>
                <a:cs typeface="ＭＳ Ｐゴシック" charset="0"/>
              </a:rPr>
              <a:t>Ambion</a:t>
            </a:r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</a:rPr>
              <a:t> (Life Technologies)</a:t>
            </a:r>
            <a:r>
              <a:rPr lang="en-US" sz="2000" dirty="0" smtClean="0">
                <a:latin typeface="Calibri" charset="0"/>
                <a:ea typeface="ＭＳ Ｐゴシック" charset="0"/>
                <a:cs typeface="ＭＳ Ｐゴシック" charset="0"/>
              </a:rPr>
              <a:t>.</a:t>
            </a:r>
          </a:p>
          <a:p>
            <a:pPr lvl="1" eaLnBrk="1" hangingPunct="1">
              <a:defRPr/>
            </a:pPr>
            <a:r>
              <a:rPr lang="en-US" sz="2000" dirty="0">
                <a:hlinkClick r:id="rId4"/>
              </a:rPr>
              <a:t>http://www.lifetechnologies.com/order/catalog/product/</a:t>
            </a:r>
            <a:r>
              <a:rPr lang="en-US" sz="2000" dirty="0" smtClean="0">
                <a:hlinkClick r:id="rId4"/>
              </a:rPr>
              <a:t>AM6050</a:t>
            </a:r>
            <a:endParaRPr lang="en-US" sz="2000" dirty="0" smtClean="0"/>
          </a:p>
          <a:p>
            <a:pPr eaLnBrk="1" hangingPunct="1">
              <a:defRPr/>
            </a:pPr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  <a:t>External RNA Reference Consortium (ERCC):</a:t>
            </a:r>
          </a:p>
          <a:p>
            <a:pPr lvl="1" eaLnBrk="1" hangingPunct="1">
              <a:defRPr/>
            </a:pPr>
            <a:r>
              <a:rPr lang="en-US" sz="2000" dirty="0" smtClean="0">
                <a:latin typeface="Calibri" charset="0"/>
                <a:ea typeface="ＭＳ Ｐゴシック" charset="0"/>
                <a:cs typeface="ＭＳ Ｐゴシック" charset="0"/>
              </a:rPr>
              <a:t>ERCC </a:t>
            </a:r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</a:rPr>
              <a:t>reference RNA spike-ins purchased from </a:t>
            </a:r>
            <a:r>
              <a:rPr lang="en-US" sz="2000" dirty="0" err="1">
                <a:latin typeface="Calibri" charset="0"/>
                <a:ea typeface="ＭＳ Ｐゴシック" charset="0"/>
                <a:cs typeface="ＭＳ Ｐゴシック" charset="0"/>
              </a:rPr>
              <a:t>Ambion</a:t>
            </a:r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</a:rPr>
              <a:t> (Life Technologies)</a:t>
            </a:r>
            <a:r>
              <a:rPr lang="en-US" sz="2000" dirty="0" smtClean="0">
                <a:latin typeface="Calibri" charset="0"/>
                <a:ea typeface="ＭＳ Ｐゴシック" charset="0"/>
                <a:cs typeface="ＭＳ Ｐゴシック" charset="0"/>
              </a:rPr>
              <a:t>.</a:t>
            </a:r>
          </a:p>
          <a:p>
            <a:pPr lvl="1" eaLnBrk="1" hangingPunct="1">
              <a:defRPr/>
            </a:pPr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  <a:hlinkClick r:id="rId5"/>
              </a:rPr>
              <a:t>http</a:t>
            </a: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  <a:hlinkClick r:id="rId5"/>
              </a:rPr>
              <a:t>://www.lifetechnologies.com/order/catalog/product/</a:t>
            </a:r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  <a:hlinkClick r:id="rId5"/>
              </a:rPr>
              <a:t>4456739</a:t>
            </a: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lvl="1" eaLnBrk="1" hangingPunct="1">
              <a:defRPr/>
            </a:pP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The UHR samples used ERCC Mix1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. </a:t>
            </a:r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  <a:t>The </a:t>
            </a: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HBR </a:t>
            </a:r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  <a:t>samples used </a:t>
            </a: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ERCC Mix2</a:t>
            </a:r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  <a:t>.</a:t>
            </a:r>
          </a:p>
          <a:p>
            <a:pPr eaLnBrk="1" hangingPunct="1">
              <a:defRPr/>
            </a:pPr>
            <a:endParaRPr lang="en-US" sz="2400" dirty="0" smtClean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  <a:t>In </a:t>
            </a: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this tutorial we will </a:t>
            </a:r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  <a:t>compare </a:t>
            </a: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the </a:t>
            </a:r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  <a:t>three UHR </a:t>
            </a: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libraries </a:t>
            </a:r>
            <a:r>
              <a:rPr lang="en-US" sz="2400" dirty="0" err="1" smtClean="0">
                <a:latin typeface="Calibri" charset="0"/>
                <a:ea typeface="ＭＳ Ｐゴシック" charset="0"/>
                <a:cs typeface="ＭＳ Ｐゴシック" charset="0"/>
              </a:rPr>
              <a:t>vs</a:t>
            </a:r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  <a:t> three HBR libraries (6 </a:t>
            </a: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samples in total</a:t>
            </a:r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88290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>
          <a:xfrm>
            <a:off x="152400" y="53752"/>
            <a:ext cx="8839200" cy="1143000"/>
          </a:xfrm>
        </p:spPr>
        <p:txBody>
          <a:bodyPr/>
          <a:lstStyle/>
          <a:p>
            <a:r>
              <a:rPr lang="en-US" dirty="0" smtClean="0">
                <a:latin typeface="Calibri" charset="0"/>
                <a:ea typeface="ＭＳ Ｐゴシック" charset="0"/>
              </a:rPr>
              <a:t>2-vi. Pre</a:t>
            </a:r>
            <a:r>
              <a:rPr lang="en-US" dirty="0">
                <a:latin typeface="Calibri" charset="0"/>
                <a:ea typeface="ＭＳ Ｐゴシック" charset="0"/>
              </a:rPr>
              <a:t>-Alignment QC with </a:t>
            </a:r>
            <a:r>
              <a:rPr lang="en-US" dirty="0" err="1">
                <a:latin typeface="Calibri" charset="0"/>
                <a:ea typeface="ＭＳ Ｐゴシック" charset="0"/>
              </a:rPr>
              <a:t>FastQC</a:t>
            </a:r>
            <a:endParaRPr lang="en-US" dirty="0">
              <a:latin typeface="Calibri" charset="0"/>
              <a:ea typeface="ＭＳ Ｐゴシック" charset="0"/>
            </a:endParaRPr>
          </a:p>
        </p:txBody>
      </p:sp>
      <p:pic>
        <p:nvPicPr>
          <p:cNvPr id="28674" name="Content Placeholder 3" descr="Screen Shot 2013-06-01 at 9.58.30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132" t="293" r="-20132"/>
          <a:stretch>
            <a:fillRect/>
          </a:stretch>
        </p:blipFill>
        <p:spPr>
          <a:xfrm>
            <a:off x="152400" y="1412875"/>
            <a:ext cx="8839200" cy="4710113"/>
          </a:xfrm>
        </p:spPr>
      </p:pic>
    </p:spTree>
    <p:extLst>
      <p:ext uri="{BB962C8B-B14F-4D97-AF65-F5344CB8AC3E}">
        <p14:creationId xmlns:p14="http://schemas.microsoft.com/office/powerpoint/2010/main" val="7730564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Content Placeholder 3"/>
          <p:cNvSpPr>
            <a:spLocks noGrp="1"/>
          </p:cNvSpPr>
          <p:nvPr>
            <p:ph idx="1"/>
          </p:nvPr>
        </p:nvSpPr>
        <p:spPr>
          <a:xfrm>
            <a:off x="0" y="0"/>
            <a:ext cx="9144000" cy="2535238"/>
          </a:xfrm>
          <a:solidFill>
            <a:schemeClr val="tx1"/>
          </a:solidFill>
        </p:spPr>
        <p:txBody>
          <a:bodyPr anchor="ctr"/>
          <a:lstStyle/>
          <a:p>
            <a:pPr algn="ctr">
              <a:buFont typeface="Arial" charset="0"/>
              <a:buNone/>
            </a:pPr>
            <a:r>
              <a:rPr lang="en-US" sz="4400" dirty="0" smtClean="0">
                <a:solidFill>
                  <a:schemeClr val="bg1"/>
                </a:solidFill>
                <a:latin typeface="Calibri" charset="0"/>
                <a:ea typeface="ＭＳ Ｐゴシック" charset="0"/>
              </a:rPr>
              <a:t>We </a:t>
            </a:r>
            <a:r>
              <a:rPr lang="en-US" sz="4400" dirty="0">
                <a:solidFill>
                  <a:schemeClr val="bg1"/>
                </a:solidFill>
                <a:latin typeface="Calibri" charset="0"/>
                <a:ea typeface="ＭＳ Ｐゴシック" charset="0"/>
              </a:rPr>
              <a:t>are on a Coffee Break &amp; Networking Session</a:t>
            </a:r>
          </a:p>
        </p:txBody>
      </p:sp>
      <p:pic>
        <p:nvPicPr>
          <p:cNvPr id="3" name="Picture 2" descr="CSHL_Logo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4869160"/>
            <a:ext cx="2594868" cy="99450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Picture 3" descr="NYGC_logo.jpe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4437112"/>
            <a:ext cx="2224796" cy="1483197"/>
          </a:xfrm>
          <a:prstGeom prst="rect">
            <a:avLst/>
          </a:prstGeom>
        </p:spPr>
      </p:pic>
      <p:pic>
        <p:nvPicPr>
          <p:cNvPr id="2" name="Picture 1" descr="bioinformatics-ca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397" y="3151943"/>
            <a:ext cx="2823006" cy="121316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egoe UI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10031</TotalTime>
  <Words>1238</Words>
  <Application>Microsoft Macintosh PowerPoint</Application>
  <PresentationFormat>On-screen Show (4:3)</PresentationFormat>
  <Paragraphs>127</Paragraphs>
  <Slides>15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Canadian Bioinformatics Workshops</vt:lpstr>
      <vt:lpstr>PowerPoint Presentation</vt:lpstr>
      <vt:lpstr>PowerPoint Presentation</vt:lpstr>
      <vt:lpstr>PowerPoint Presentation</vt:lpstr>
      <vt:lpstr>Learning Objectives of Tutorial</vt:lpstr>
      <vt:lpstr>The most common problems encountered while working on the tutorials</vt:lpstr>
      <vt:lpstr>Introduction</vt:lpstr>
      <vt:lpstr>2-i. Installation</vt:lpstr>
      <vt:lpstr>2-ii. Obtain reference genome</vt:lpstr>
      <vt:lpstr>2-iii. Obtain known transcript annotations</vt:lpstr>
      <vt:lpstr>2-iv. Create Indexed reference genome</vt:lpstr>
      <vt:lpstr>2-v. Obtain RNA-seq data</vt:lpstr>
      <vt:lpstr>2-v. Obtain RNA-seq data (cont’d)</vt:lpstr>
      <vt:lpstr>2-vi. Pre-Alignment QC with FastQC</vt:lpstr>
      <vt:lpstr>PowerPoint Presentation</vt:lpstr>
    </vt:vector>
  </TitlesOfParts>
  <Company>Boston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 Stromberg</dc:creator>
  <cp:lastModifiedBy>The  Genome Institute</cp:lastModifiedBy>
  <cp:revision>654</cp:revision>
  <dcterms:created xsi:type="dcterms:W3CDTF">2010-04-21T18:53:51Z</dcterms:created>
  <dcterms:modified xsi:type="dcterms:W3CDTF">2015-03-07T22:22:33Z</dcterms:modified>
</cp:coreProperties>
</file>